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7" r:id="rId3"/>
    <p:sldId id="260" r:id="rId4"/>
    <p:sldId id="258" r:id="rId5"/>
    <p:sldId id="269" r:id="rId6"/>
    <p:sldId id="259" r:id="rId7"/>
    <p:sldId id="262" r:id="rId8"/>
    <p:sldId id="270" r:id="rId9"/>
    <p:sldId id="273" r:id="rId10"/>
    <p:sldId id="272" r:id="rId11"/>
    <p:sldId id="274" r:id="rId12"/>
    <p:sldId id="275"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7446" userDrawn="1">
          <p15:clr>
            <a:srgbClr val="A4A3A4"/>
          </p15:clr>
        </p15:guide>
        <p15:guide id="3" orient="horz" pos="822" userDrawn="1">
          <p15:clr>
            <a:srgbClr val="A4A3A4"/>
          </p15:clr>
        </p15:guide>
        <p15:guide id="4" pos="234" userDrawn="1">
          <p15:clr>
            <a:srgbClr val="A4A3A4"/>
          </p15:clr>
        </p15:guide>
        <p15:guide id="6" orient="horz" pos="4088" userDrawn="1">
          <p15:clr>
            <a:srgbClr val="A4A3A4"/>
          </p15:clr>
        </p15:guide>
        <p15:guide id="9" orient="horz" pos="686" userDrawn="1">
          <p15:clr>
            <a:srgbClr val="A4A3A4"/>
          </p15:clr>
        </p15:guide>
        <p15:guide id="10" orient="horz" pos="1026" userDrawn="1">
          <p15:clr>
            <a:srgbClr val="A4A3A4"/>
          </p15:clr>
        </p15:guide>
        <p15:guide id="20" pos="4362" userDrawn="1">
          <p15:clr>
            <a:srgbClr val="A4A3A4"/>
          </p15:clr>
        </p15:guide>
        <p15:guide id="21" pos="4248" userDrawn="1">
          <p15:clr>
            <a:srgbClr val="A4A3A4"/>
          </p15:clr>
        </p15:guide>
        <p15:guide id="24" orient="horz" pos="1412" userDrawn="1">
          <p15:clr>
            <a:srgbClr val="A4A3A4"/>
          </p15:clr>
        </p15:guide>
        <p15:guide id="30" pos="3840" userDrawn="1">
          <p15:clr>
            <a:srgbClr val="A4A3A4"/>
          </p15:clr>
        </p15:guide>
        <p15:guide id="31" orient="horz" pos="3929" userDrawn="1">
          <p15:clr>
            <a:srgbClr val="A4A3A4"/>
          </p15:clr>
        </p15:guide>
        <p15:guide id="32" pos="1980" userDrawn="1">
          <p15:clr>
            <a:srgbClr val="A4A3A4"/>
          </p15:clr>
        </p15:guide>
        <p15:guide id="33" pos="2933" userDrawn="1">
          <p15:clr>
            <a:srgbClr val="A4A3A4"/>
          </p15:clr>
        </p15:guide>
        <p15:guide id="34" pos="3953" userDrawn="1">
          <p15:clr>
            <a:srgbClr val="A4A3A4"/>
          </p15:clr>
        </p15:guide>
        <p15:guide id="35" pos="3727" userDrawn="1">
          <p15:clr>
            <a:srgbClr val="A4A3A4"/>
          </p15:clr>
        </p15:guide>
        <p15:guide id="36" orient="horz" pos="1638" userDrawn="1">
          <p15:clr>
            <a:srgbClr val="A4A3A4"/>
          </p15:clr>
        </p15:guide>
        <p15:guide id="37" orient="horz" pos="2228" userDrawn="1">
          <p15:clr>
            <a:srgbClr val="A4A3A4"/>
          </p15:clr>
        </p15:guide>
        <p15:guide id="38" orient="horz" pos="3407" userDrawn="1">
          <p15:clr>
            <a:srgbClr val="A4A3A4"/>
          </p15:clr>
        </p15:guide>
        <p15:guide id="39" orient="horz" pos="3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670"/>
    <a:srgbClr val="5F295F"/>
    <a:srgbClr val="D50032"/>
    <a:srgbClr val="F0B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94"/>
  </p:normalViewPr>
  <p:slideViewPr>
    <p:cSldViewPr snapToGrid="0" snapToObjects="1">
      <p:cViewPr varScale="1">
        <p:scale>
          <a:sx n="69" d="100"/>
          <a:sy n="69" d="100"/>
        </p:scale>
        <p:origin x="240" y="-244"/>
      </p:cViewPr>
      <p:guideLst>
        <p:guide orient="horz" pos="164"/>
        <p:guide pos="7446"/>
        <p:guide orient="horz" pos="822"/>
        <p:guide pos="234"/>
        <p:guide orient="horz" pos="4088"/>
        <p:guide orient="horz" pos="686"/>
        <p:guide orient="horz" pos="1026"/>
        <p:guide pos="4362"/>
        <p:guide pos="4248"/>
        <p:guide orient="horz" pos="1412"/>
        <p:guide pos="3840"/>
        <p:guide orient="horz" pos="3929"/>
        <p:guide pos="1980"/>
        <p:guide pos="2933"/>
        <p:guide pos="3953"/>
        <p:guide pos="3727"/>
        <p:guide orient="horz" pos="1638"/>
        <p:guide orient="horz" pos="2228"/>
        <p:guide orient="horz" pos="3407"/>
        <p:guide orient="horz" pos="3294"/>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DA53-ECF5-C147-8726-C0CFBDE1F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BFAE63-2DB8-3E48-B471-EE7A7670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B48629-E249-4F42-AA9E-5B0857CC44C8}"/>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5" name="Footer Placeholder 4">
            <a:extLst>
              <a:ext uri="{FF2B5EF4-FFF2-40B4-BE49-F238E27FC236}">
                <a16:creationId xmlns:a16="http://schemas.microsoft.com/office/drawing/2014/main" id="{41123631-02CF-3B4C-B206-B2A5D1697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6D5B-2FB3-0C4F-A39F-FEEE6AF76F6F}"/>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361454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F198-8D0F-1547-B962-59DB5DDB1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D18A-760B-084B-8AB1-0FF46257B6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CF1B2-E5FE-CA44-BC1A-D551825A2EAD}"/>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5" name="Footer Placeholder 4">
            <a:extLst>
              <a:ext uri="{FF2B5EF4-FFF2-40B4-BE49-F238E27FC236}">
                <a16:creationId xmlns:a16="http://schemas.microsoft.com/office/drawing/2014/main" id="{AD7571CA-09A9-0848-9638-7DA2F9AAE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B1A15-DE8A-A945-A61C-E9B147212958}"/>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363630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CBB8F-BEE1-B64B-B054-87E27EEDC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1FA201-FE60-854F-9F48-1A12D2A400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A35B5-CB8B-A44C-AB27-10E31B4F0C49}"/>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5" name="Footer Placeholder 4">
            <a:extLst>
              <a:ext uri="{FF2B5EF4-FFF2-40B4-BE49-F238E27FC236}">
                <a16:creationId xmlns:a16="http://schemas.microsoft.com/office/drawing/2014/main" id="{84163838-E9BA-BD46-8230-BD4982B0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E5AEB-529C-1644-A0FA-44F992C79CA8}"/>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188088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D6AD-87C5-B945-AAC7-A057D5BDC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8F2F6-5C35-8E4D-A054-FA95F15395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621FD-3280-584E-B548-03A77E21B93A}"/>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5" name="Footer Placeholder 4">
            <a:extLst>
              <a:ext uri="{FF2B5EF4-FFF2-40B4-BE49-F238E27FC236}">
                <a16:creationId xmlns:a16="http://schemas.microsoft.com/office/drawing/2014/main" id="{F3ABE054-9465-5D42-918A-507F7D946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693C2-53C1-AD44-AE25-4745344DC6E7}"/>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1450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6A0A-5F7A-2449-94B1-D443E7DD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81413D-149B-2549-A292-309468A6EB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958A91-CD14-2746-AFBE-4976A9EEEDB6}"/>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5" name="Footer Placeholder 4">
            <a:extLst>
              <a:ext uri="{FF2B5EF4-FFF2-40B4-BE49-F238E27FC236}">
                <a16:creationId xmlns:a16="http://schemas.microsoft.com/office/drawing/2014/main" id="{55B7C5DE-A9E9-624B-B547-563777E93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B1214-C7A6-0F43-9ADE-B6346D62270C}"/>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387493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02AD-979D-AF44-9686-4A6B1833D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36AD3-9277-7348-A914-1C240BC627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E41DE-E30E-F140-BEFD-087DA13A6B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1FABA-6CAE-E443-98D9-FDDE4B747256}"/>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6" name="Footer Placeholder 5">
            <a:extLst>
              <a:ext uri="{FF2B5EF4-FFF2-40B4-BE49-F238E27FC236}">
                <a16:creationId xmlns:a16="http://schemas.microsoft.com/office/drawing/2014/main" id="{54BD1574-8D56-824D-AF31-02B46FDD7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54CAE-FEAF-0D4E-AEA0-F37519FF3130}"/>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17777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B4BB-CFA6-6E48-9D9A-936F9627B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BE4335-70D2-1145-AB98-5F98E511E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7C2549-A541-8144-915E-87D7F785F8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9BF222-9112-4742-84FC-3747164CA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77F84C-ED5B-E64A-849C-4FAA4EDAD4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0E514E-BA1D-E149-95B2-BDBF0ABAC9CD}"/>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8" name="Footer Placeholder 7">
            <a:extLst>
              <a:ext uri="{FF2B5EF4-FFF2-40B4-BE49-F238E27FC236}">
                <a16:creationId xmlns:a16="http://schemas.microsoft.com/office/drawing/2014/main" id="{26EEF7E4-0FE3-7947-B9C9-45D957AD1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B866A-1344-0548-ACC5-C18B69C60C71}"/>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328091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5819-2623-544E-A414-10BCD96487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1230F0-D0D4-AA49-B91D-429C18DAC196}"/>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4" name="Footer Placeholder 3">
            <a:extLst>
              <a:ext uri="{FF2B5EF4-FFF2-40B4-BE49-F238E27FC236}">
                <a16:creationId xmlns:a16="http://schemas.microsoft.com/office/drawing/2014/main" id="{0819FCCF-AC31-4C4A-AE6D-149E3352B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27E3CB-CE13-F64A-8072-AB901409D629}"/>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281908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FD0091-C2DC-1A4B-ACFF-9542AEA94BBA}"/>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3" name="Footer Placeholder 2">
            <a:extLst>
              <a:ext uri="{FF2B5EF4-FFF2-40B4-BE49-F238E27FC236}">
                <a16:creationId xmlns:a16="http://schemas.microsoft.com/office/drawing/2014/main" id="{58EA0F42-8E05-6749-BCE2-874A21974A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9532A7-B4F3-5241-9748-58D4D62D5C26}"/>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300563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7D29-6E17-0A40-9FA4-7F25B0619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3ED22-1D3C-9147-B639-2385166EE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88826-3ACA-B849-8E3D-B38FEC5F7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B4E4B3-D9D3-9D46-A67E-0DC1E5D7CB2C}"/>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6" name="Footer Placeholder 5">
            <a:extLst>
              <a:ext uri="{FF2B5EF4-FFF2-40B4-BE49-F238E27FC236}">
                <a16:creationId xmlns:a16="http://schemas.microsoft.com/office/drawing/2014/main" id="{0E3C9C23-A76E-414C-93A9-DF8CD56FD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B47B7-9B4F-704E-8035-E604753B3F01}"/>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305270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60AF-EF10-C04B-B94C-A0F4C7227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BEBA9-342D-1342-98E2-B9A607B4B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4568AD-68F5-6A4B-A009-347D87A9A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AE36DF-4673-964A-83CA-9331D9925DDC}"/>
              </a:ext>
            </a:extLst>
          </p:cNvPr>
          <p:cNvSpPr>
            <a:spLocks noGrp="1"/>
          </p:cNvSpPr>
          <p:nvPr>
            <p:ph type="dt" sz="half" idx="10"/>
          </p:nvPr>
        </p:nvSpPr>
        <p:spPr/>
        <p:txBody>
          <a:bodyPr/>
          <a:lstStyle/>
          <a:p>
            <a:fld id="{7260C66F-E7BD-0A4E-8A6A-CCC9ACFF95DF}" type="datetimeFigureOut">
              <a:rPr lang="en-US" smtClean="0"/>
              <a:t>10/1/2020</a:t>
            </a:fld>
            <a:endParaRPr lang="en-US"/>
          </a:p>
        </p:txBody>
      </p:sp>
      <p:sp>
        <p:nvSpPr>
          <p:cNvPr id="6" name="Footer Placeholder 5">
            <a:extLst>
              <a:ext uri="{FF2B5EF4-FFF2-40B4-BE49-F238E27FC236}">
                <a16:creationId xmlns:a16="http://schemas.microsoft.com/office/drawing/2014/main" id="{E0B92F5D-5E58-204B-AE13-0C777B1AF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5D292-5467-0442-8E09-E78A554D8E4A}"/>
              </a:ext>
            </a:extLst>
          </p:cNvPr>
          <p:cNvSpPr>
            <a:spLocks noGrp="1"/>
          </p:cNvSpPr>
          <p:nvPr>
            <p:ph type="sldNum" sz="quarter" idx="12"/>
          </p:nvPr>
        </p:nvSpPr>
        <p:spPr/>
        <p:txBody>
          <a:bodyPr/>
          <a:lstStyle/>
          <a:p>
            <a:fld id="{BD3D10FD-75F9-574F-9273-63F783FE9CDF}" type="slidenum">
              <a:rPr lang="en-US" smtClean="0"/>
              <a:t>‹#›</a:t>
            </a:fld>
            <a:endParaRPr lang="en-US"/>
          </a:p>
        </p:txBody>
      </p:sp>
    </p:spTree>
    <p:extLst>
      <p:ext uri="{BB962C8B-B14F-4D97-AF65-F5344CB8AC3E}">
        <p14:creationId xmlns:p14="http://schemas.microsoft.com/office/powerpoint/2010/main" val="161691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31E34-DA89-A042-A2FC-574AB3A0F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1AACB-3727-974D-B809-C45405918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AC96F-F767-0E46-8E03-2267A6DB4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0C66F-E7BD-0A4E-8A6A-CCC9ACFF95DF}" type="datetimeFigureOut">
              <a:rPr lang="en-US" smtClean="0"/>
              <a:t>10/1/2020</a:t>
            </a:fld>
            <a:endParaRPr lang="en-US"/>
          </a:p>
        </p:txBody>
      </p:sp>
      <p:sp>
        <p:nvSpPr>
          <p:cNvPr id="5" name="Footer Placeholder 4">
            <a:extLst>
              <a:ext uri="{FF2B5EF4-FFF2-40B4-BE49-F238E27FC236}">
                <a16:creationId xmlns:a16="http://schemas.microsoft.com/office/drawing/2014/main" id="{0707983F-2B15-5647-9100-B2E337D8D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D9144-46F8-1A46-9CE5-6EFF9B04D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D10FD-75F9-574F-9273-63F783FE9CDF}" type="slidenum">
              <a:rPr lang="en-US" smtClean="0"/>
              <a:t>‹#›</a:t>
            </a:fld>
            <a:endParaRPr lang="en-US"/>
          </a:p>
        </p:txBody>
      </p:sp>
    </p:spTree>
    <p:extLst>
      <p:ext uri="{BB962C8B-B14F-4D97-AF65-F5344CB8AC3E}">
        <p14:creationId xmlns:p14="http://schemas.microsoft.com/office/powerpoint/2010/main" val="398640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buildstor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51973"/>
            <a:ext cx="12192000" cy="5553074"/>
          </a:xfrm>
          <a:prstGeom prst="rect">
            <a:avLst/>
          </a:prstGeom>
        </p:spPr>
      </p:pic>
      <p:sp>
        <p:nvSpPr>
          <p:cNvPr id="7" name="Rectangle 6">
            <a:extLst>
              <a:ext uri="{FF2B5EF4-FFF2-40B4-BE49-F238E27FC236}">
                <a16:creationId xmlns:a16="http://schemas.microsoft.com/office/drawing/2014/main" id="{FB3DD72D-0955-AF4C-858E-D48273B673D1}"/>
              </a:ext>
            </a:extLst>
          </p:cNvPr>
          <p:cNvSpPr/>
          <p:nvPr/>
        </p:nvSpPr>
        <p:spPr>
          <a:xfrm>
            <a:off x="371475" y="5837274"/>
            <a:ext cx="11449050" cy="694958"/>
          </a:xfrm>
          <a:prstGeom prst="rect">
            <a:avLst/>
          </a:prstGeom>
        </p:spPr>
        <p:txBody>
          <a:bodyPr wrap="square" lIns="0" tIns="0" rIns="0" bIns="0" anchor="b" anchorCtr="0">
            <a:noAutofit/>
          </a:bodyPr>
          <a:lstStyle/>
          <a:p>
            <a:pPr>
              <a:lnSpc>
                <a:spcPts val="2100"/>
              </a:lnSpc>
            </a:pP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Tom McSherry</a:t>
            </a:r>
          </a:p>
          <a:p>
            <a:pPr>
              <a:lnSpc>
                <a:spcPts val="2100"/>
              </a:lnSpc>
            </a:pPr>
            <a:r>
              <a:rPr lang="en-GB" sz="14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National Relationship Manager &amp; Self Builder</a:t>
            </a:r>
          </a:p>
        </p:txBody>
      </p:sp>
      <p:pic>
        <p:nvPicPr>
          <p:cNvPr id="11" name="Picture 10">
            <a:extLst>
              <a:ext uri="{FF2B5EF4-FFF2-40B4-BE49-F238E27FC236}">
                <a16:creationId xmlns:a16="http://schemas.microsoft.com/office/drawing/2014/main" id="{8D9F7E79-E395-A149-8403-FC82138A60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sp>
        <p:nvSpPr>
          <p:cNvPr id="6" name="TextBox 5"/>
          <p:cNvSpPr txBox="1"/>
          <p:nvPr/>
        </p:nvSpPr>
        <p:spPr>
          <a:xfrm>
            <a:off x="385127" y="4797425"/>
            <a:ext cx="11435397" cy="1044575"/>
          </a:xfrm>
          <a:prstGeom prst="rect">
            <a:avLst/>
          </a:prstGeom>
          <a:noFill/>
        </p:spPr>
        <p:txBody>
          <a:bodyPr wrap="square" lIns="0" tIns="0" rIns="0" bIns="0" rtlCol="0">
            <a:noAutofit/>
          </a:bodyPr>
          <a:lstStyle/>
          <a:p>
            <a:pPr>
              <a:lnSpc>
                <a:spcPts val="3600"/>
              </a:lnSpc>
            </a:pP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HOW CAN SELFBUILD AND CUSTOM </a:t>
            </a:r>
            <a:r>
              <a:rPr lang="en-GB"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BUILD </a:t>
            </a: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AUGMENT OUR HOUSING NEEDS</a:t>
            </a:r>
          </a:p>
          <a:p>
            <a:pPr>
              <a:lnSpc>
                <a:spcPts val="3600"/>
              </a:lnSpc>
            </a:pPr>
            <a:endParaRPr lang="en-GB"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72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A53F60-BF2A-AB41-A8C0-2E2659C582C6}"/>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45" y="4157"/>
            <a:ext cx="12192000" cy="6858000"/>
          </a:xfrm>
          <a:prstGeom prst="rect">
            <a:avLst/>
          </a:prstGeom>
        </p:spPr>
      </p:pic>
      <p:pic>
        <p:nvPicPr>
          <p:cNvPr id="12" name="Picture 11">
            <a:extLst>
              <a:ext uri="{FF2B5EF4-FFF2-40B4-BE49-F238E27FC236}">
                <a16:creationId xmlns:a16="http://schemas.microsoft.com/office/drawing/2014/main" id="{CC583602-10C9-4D47-A11B-03702F5BB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3" name="Straight Connector 12">
            <a:extLst>
              <a:ext uri="{FF2B5EF4-FFF2-40B4-BE49-F238E27FC236}">
                <a16:creationId xmlns:a16="http://schemas.microsoft.com/office/drawing/2014/main" id="{80C8604D-3305-1E48-B59E-A789B4FE68F2}"/>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EF205A-B7C6-8041-B55E-2E924D4481F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5F17F8F3-E150-5A44-8D30-D6056A34CC8D}"/>
              </a:ext>
            </a:extLst>
          </p:cNvPr>
          <p:cNvSpPr txBox="1">
            <a:spLocks/>
          </p:cNvSpPr>
          <p:nvPr/>
        </p:nvSpPr>
        <p:spPr>
          <a:xfrm>
            <a:off x="376434" y="1635631"/>
            <a:ext cx="11444091" cy="605919"/>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CUSTOM BUILD</a:t>
            </a:r>
          </a:p>
        </p:txBody>
      </p:sp>
      <p:sp>
        <p:nvSpPr>
          <p:cNvPr id="3" name="TextBox 2"/>
          <p:cNvSpPr txBox="1"/>
          <p:nvPr/>
        </p:nvSpPr>
        <p:spPr>
          <a:xfrm>
            <a:off x="371386" y="2260178"/>
            <a:ext cx="5724614" cy="2537247"/>
          </a:xfrm>
          <a:prstGeom prst="rect">
            <a:avLst/>
          </a:prstGeom>
          <a:noFill/>
        </p:spPr>
        <p:txBody>
          <a:bodyPr wrap="square" lIns="0" tIns="0" rIns="0" bIns="0" rtlCol="0">
            <a:noAutofit/>
          </a:bodyPr>
          <a:lstStyle/>
          <a:p>
            <a:pPr marL="177800" indent="-177800">
              <a:lnSpc>
                <a:spcPts val="2400"/>
              </a:lnSpc>
              <a:spcAft>
                <a:spcPts val="1200"/>
              </a:spcAft>
              <a:buClr>
                <a:srgbClr val="5F295F"/>
              </a:buClr>
              <a:buFont typeface="Arial" panose="020B0604020202020204" pitchFamily="34" charset="0"/>
              <a:buChar char="•"/>
            </a:pPr>
            <a:r>
              <a:rPr lang="en-GB" sz="2100" dirty="0">
                <a:solidFill>
                  <a:srgbClr val="5B6670"/>
                </a:solidFill>
                <a:latin typeface="Open Sans" panose="020B0606030504020204" pitchFamily="34" charset="0"/>
                <a:ea typeface="Open Sans" panose="020B0606030504020204" pitchFamily="34" charset="0"/>
                <a:cs typeface="Open Sans" panose="020B0606030504020204" pitchFamily="34" charset="0"/>
              </a:rPr>
              <a:t>Multiple Plots</a:t>
            </a:r>
          </a:p>
          <a:p>
            <a:pPr marL="177800" indent="-177800">
              <a:lnSpc>
                <a:spcPts val="2400"/>
              </a:lnSpc>
              <a:spcAft>
                <a:spcPts val="1200"/>
              </a:spcAft>
              <a:buClr>
                <a:srgbClr val="5F295F"/>
              </a:buClr>
              <a:buFont typeface="Arial" panose="020B0604020202020204" pitchFamily="34" charset="0"/>
              <a:buChar char="•"/>
            </a:pPr>
            <a:r>
              <a:rPr lang="en-GB" sz="2100" dirty="0">
                <a:solidFill>
                  <a:srgbClr val="5B6670"/>
                </a:solidFill>
                <a:latin typeface="Open Sans" panose="020B0606030504020204" pitchFamily="34" charset="0"/>
                <a:ea typeface="Open Sans" panose="020B0606030504020204" pitchFamily="34" charset="0"/>
                <a:cs typeface="Open Sans" panose="020B0606030504020204" pitchFamily="34" charset="0"/>
              </a:rPr>
              <a:t>Complexity</a:t>
            </a:r>
          </a:p>
          <a:p>
            <a:pPr marL="177800" indent="-177800">
              <a:lnSpc>
                <a:spcPts val="2400"/>
              </a:lnSpc>
              <a:spcAft>
                <a:spcPts val="1200"/>
              </a:spcAft>
              <a:buClr>
                <a:srgbClr val="5F295F"/>
              </a:buClr>
              <a:buFont typeface="Arial" panose="020B0604020202020204" pitchFamily="34" charset="0"/>
              <a:buChar char="•"/>
            </a:pPr>
            <a:r>
              <a:rPr lang="en-GB" sz="2100" dirty="0">
                <a:solidFill>
                  <a:srgbClr val="5B6670"/>
                </a:solidFill>
                <a:latin typeface="Open Sans" panose="020B0606030504020204" pitchFamily="34" charset="0"/>
                <a:ea typeface="Open Sans" panose="020B0606030504020204" pitchFamily="34" charset="0"/>
                <a:cs typeface="Open Sans" panose="020B0606030504020204" pitchFamily="34" charset="0"/>
              </a:rPr>
              <a:t>Lender Briefs</a:t>
            </a:r>
          </a:p>
          <a:p>
            <a:pPr marL="177800" indent="-177800">
              <a:lnSpc>
                <a:spcPts val="2400"/>
              </a:lnSpc>
              <a:spcAft>
                <a:spcPts val="1200"/>
              </a:spcAft>
              <a:buClr>
                <a:srgbClr val="5F295F"/>
              </a:buClr>
              <a:buFont typeface="Arial" panose="020B0604020202020204" pitchFamily="34" charset="0"/>
              <a:buChar char="•"/>
            </a:pPr>
            <a:r>
              <a:rPr lang="en-GB" sz="2100" dirty="0">
                <a:solidFill>
                  <a:srgbClr val="5B6670"/>
                </a:solidFill>
                <a:latin typeface="Open Sans" panose="020B0606030504020204" pitchFamily="34" charset="0"/>
                <a:ea typeface="Open Sans" panose="020B0606030504020204" pitchFamily="34" charset="0"/>
                <a:cs typeface="Open Sans" panose="020B0606030504020204" pitchFamily="34" charset="0"/>
              </a:rPr>
              <a:t>Lender Saturation Levels</a:t>
            </a:r>
          </a:p>
        </p:txBody>
      </p:sp>
      <p:sp>
        <p:nvSpPr>
          <p:cNvPr id="4" name="TextBox 3"/>
          <p:cNvSpPr txBox="1"/>
          <p:nvPr/>
        </p:nvSpPr>
        <p:spPr>
          <a:xfrm>
            <a:off x="375701" y="4978400"/>
            <a:ext cx="5258481" cy="1258888"/>
          </a:xfrm>
          <a:prstGeom prst="rect">
            <a:avLst/>
          </a:prstGeom>
          <a:solidFill>
            <a:srgbClr val="5F295F"/>
          </a:solidFill>
          <a:ln>
            <a:solidFill>
              <a:srgbClr val="5F295F"/>
            </a:solidFill>
          </a:ln>
        </p:spPr>
        <p:txBody>
          <a:bodyPr wrap="square" lIns="180000" tIns="180000" rIns="180000" bIns="180000" rtlCol="0" anchor="ctr" anchorCtr="0">
            <a:noAutofit/>
          </a:bodyPr>
          <a:lstStyle/>
          <a:p>
            <a:pPr>
              <a:lnSpc>
                <a:spcPts val="2400"/>
              </a:lnSpc>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BuildStore can support you on custom build sites with innovative mortgage products and unbeatable know-how.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510" y="2127181"/>
            <a:ext cx="5900016" cy="3318760"/>
          </a:xfrm>
          <a:prstGeom prst="rect">
            <a:avLst/>
          </a:prstGeom>
        </p:spPr>
      </p:pic>
    </p:spTree>
    <p:extLst>
      <p:ext uri="{BB962C8B-B14F-4D97-AF65-F5344CB8AC3E}">
        <p14:creationId xmlns:p14="http://schemas.microsoft.com/office/powerpoint/2010/main" val="19641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A53F60-BF2A-AB41-A8C0-2E2659C582C6}"/>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120118" y="10137"/>
            <a:ext cx="12192000" cy="6858000"/>
          </a:xfrm>
          <a:prstGeom prst="rect">
            <a:avLst/>
          </a:prstGeom>
        </p:spPr>
      </p:pic>
      <p:pic>
        <p:nvPicPr>
          <p:cNvPr id="12" name="Picture 11">
            <a:extLst>
              <a:ext uri="{FF2B5EF4-FFF2-40B4-BE49-F238E27FC236}">
                <a16:creationId xmlns:a16="http://schemas.microsoft.com/office/drawing/2014/main" id="{CC583602-10C9-4D47-A11B-03702F5BB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3" name="Straight Connector 12">
            <a:extLst>
              <a:ext uri="{FF2B5EF4-FFF2-40B4-BE49-F238E27FC236}">
                <a16:creationId xmlns:a16="http://schemas.microsoft.com/office/drawing/2014/main" id="{80C8604D-3305-1E48-B59E-A789B4FE68F2}"/>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EF205A-B7C6-8041-B55E-2E924D4481F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5F17F8F3-E150-5A44-8D30-D6056A34CC8D}"/>
              </a:ext>
            </a:extLst>
          </p:cNvPr>
          <p:cNvSpPr txBox="1">
            <a:spLocks/>
          </p:cNvSpPr>
          <p:nvPr/>
        </p:nvSpPr>
        <p:spPr>
          <a:xfrm>
            <a:off x="376434" y="1635631"/>
            <a:ext cx="11444091" cy="605919"/>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CUSTOM BUILD</a:t>
            </a:r>
          </a:p>
        </p:txBody>
      </p:sp>
      <p:sp>
        <p:nvSpPr>
          <p:cNvPr id="3" name="TextBox 2"/>
          <p:cNvSpPr txBox="1"/>
          <p:nvPr/>
        </p:nvSpPr>
        <p:spPr>
          <a:xfrm>
            <a:off x="371385" y="2260178"/>
            <a:ext cx="11449139" cy="658513"/>
          </a:xfrm>
          <a:prstGeom prst="rect">
            <a:avLst/>
          </a:prstGeom>
          <a:noFill/>
        </p:spPr>
        <p:txBody>
          <a:bodyPr wrap="square" lIns="0" tIns="0" rIns="0" bIns="0" rtlCol="0">
            <a:noAutofit/>
          </a:bodyPr>
          <a:lstStyle/>
          <a:p>
            <a:pPr>
              <a:lnSpc>
                <a:spcPts val="2300"/>
              </a:lnSpc>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We’ve seen around a 20% increase in individual self build plots, but more and more multiple plot developments as the government encourages a new breed of enabling developer.</a:t>
            </a:r>
          </a:p>
        </p:txBody>
      </p:sp>
      <p:pic>
        <p:nvPicPr>
          <p:cNvPr id="10" name="Picture 9">
            <a:extLst>
              <a:ext uri="{FF2B5EF4-FFF2-40B4-BE49-F238E27FC236}">
                <a16:creationId xmlns:a16="http://schemas.microsoft.com/office/drawing/2014/main" id="{17997D28-86E7-2E4B-8DFD-61AA1954973B}"/>
              </a:ext>
            </a:extLst>
          </p:cNvPr>
          <p:cNvPicPr>
            <a:picLocks noChangeAspect="1"/>
          </p:cNvPicPr>
          <p:nvPr/>
        </p:nvPicPr>
        <p:blipFill rotWithShape="1">
          <a:blip r:embed="rId4">
            <a:extLst>
              <a:ext uri="{28A0092B-C50C-407E-A947-70E740481C1C}">
                <a14:useLocalDpi xmlns:a14="http://schemas.microsoft.com/office/drawing/2010/main" val="0"/>
              </a:ext>
            </a:extLst>
          </a:blip>
          <a:srcRect l="2394" t="4282" r="2394" b="4282"/>
          <a:stretch/>
        </p:blipFill>
        <p:spPr>
          <a:xfrm>
            <a:off x="385128" y="2918691"/>
            <a:ext cx="3599922" cy="2333388"/>
          </a:xfrm>
          <a:prstGeom prst="rect">
            <a:avLst/>
          </a:prstGeom>
        </p:spPr>
      </p:pic>
      <p:sp>
        <p:nvSpPr>
          <p:cNvPr id="2" name="Rectangle 1"/>
          <p:cNvSpPr/>
          <p:nvPr/>
        </p:nvSpPr>
        <p:spPr>
          <a:xfrm>
            <a:off x="376434" y="5233857"/>
            <a:ext cx="3599922" cy="1464503"/>
          </a:xfrm>
          <a:prstGeom prst="rect">
            <a:avLst/>
          </a:prstGeom>
        </p:spPr>
        <p:txBody>
          <a:bodyPr wrap="square">
            <a:spAutoFit/>
          </a:bodyPr>
          <a:lstStyle/>
          <a:p>
            <a:pPr marL="7937">
              <a:lnSpc>
                <a:spcPts val="2300"/>
              </a:lnSpc>
              <a:buClr>
                <a:srgbClr val="632340"/>
              </a:buClr>
            </a:pPr>
            <a:r>
              <a:rPr lang="en-GB" b="1" dirty="0">
                <a:solidFill>
                  <a:srgbClr val="5B6670"/>
                </a:solidFill>
                <a:latin typeface="Open Sans Extrabold" panose="020B0606030504020204" pitchFamily="34" charset="0"/>
                <a:ea typeface="Open Sans Extrabold" panose="020B0606030504020204" pitchFamily="34" charset="0"/>
                <a:cs typeface="Open Sans Extrabold" panose="020B0606030504020204" pitchFamily="34" charset="0"/>
              </a:rPr>
              <a:t>SERVICED PLOTS</a:t>
            </a:r>
          </a:p>
          <a:p>
            <a:pPr>
              <a:lnSpc>
                <a:spcPts val="2100"/>
              </a:lnSpc>
              <a:spcAft>
                <a:spcPts val="900"/>
              </a:spcAft>
            </a:pPr>
            <a:r>
              <a:rPr lang="en-GB" sz="1400" dirty="0">
                <a:solidFill>
                  <a:srgbClr val="5B6670"/>
                </a:solidFill>
                <a:latin typeface="Open Sans" panose="020B0606030504020204" pitchFamily="34" charset="0"/>
                <a:ea typeface="Open Sans" panose="020B0606030504020204" pitchFamily="34" charset="0"/>
                <a:cs typeface="Open Sans" panose="020B0606030504020204" pitchFamily="34" charset="0"/>
              </a:rPr>
              <a:t>Parcelled building plots sold with planning permission agreed, road access in place and all required utilities serviced to the boundary. </a:t>
            </a:r>
          </a:p>
        </p:txBody>
      </p:sp>
      <p:pic>
        <p:nvPicPr>
          <p:cNvPr id="16" name="Picture 15">
            <a:extLst>
              <a:ext uri="{FF2B5EF4-FFF2-40B4-BE49-F238E27FC236}">
                <a16:creationId xmlns:a16="http://schemas.microsoft.com/office/drawing/2014/main" id="{20561717-F4E8-6C41-BB0B-5519A71F1227}"/>
              </a:ext>
            </a:extLst>
          </p:cNvPr>
          <p:cNvPicPr>
            <a:picLocks noChangeAspect="1"/>
          </p:cNvPicPr>
          <p:nvPr/>
        </p:nvPicPr>
        <p:blipFill rotWithShape="1">
          <a:blip r:embed="rId5">
            <a:extLst>
              <a:ext uri="{28A0092B-C50C-407E-A947-70E740481C1C}">
                <a14:useLocalDpi xmlns:a14="http://schemas.microsoft.com/office/drawing/2010/main" val="0"/>
              </a:ext>
            </a:extLst>
          </a:blip>
          <a:srcRect l="15892" t="1975" r="4754" b="3374"/>
          <a:stretch/>
        </p:blipFill>
        <p:spPr>
          <a:xfrm>
            <a:off x="4302865" y="2937319"/>
            <a:ext cx="3599922" cy="2333388"/>
          </a:xfrm>
          <a:prstGeom prst="rect">
            <a:avLst/>
          </a:prstGeom>
        </p:spPr>
      </p:pic>
      <p:pic>
        <p:nvPicPr>
          <p:cNvPr id="17" name="Picture 16">
            <a:extLst>
              <a:ext uri="{FF2B5EF4-FFF2-40B4-BE49-F238E27FC236}">
                <a16:creationId xmlns:a16="http://schemas.microsoft.com/office/drawing/2014/main" id="{A8439026-BDC7-AB4B-99A4-33A30C9531F6}"/>
              </a:ext>
            </a:extLst>
          </p:cNvPr>
          <p:cNvPicPr>
            <a:picLocks noChangeAspect="1"/>
          </p:cNvPicPr>
          <p:nvPr/>
        </p:nvPicPr>
        <p:blipFill rotWithShape="1">
          <a:blip r:embed="rId6">
            <a:extLst>
              <a:ext uri="{28A0092B-C50C-407E-A947-70E740481C1C}">
                <a14:useLocalDpi xmlns:a14="http://schemas.microsoft.com/office/drawing/2010/main" val="0"/>
              </a:ext>
            </a:extLst>
          </a:blip>
          <a:srcRect l="7808" t="2173" r="4374" b="1147"/>
          <a:stretch/>
        </p:blipFill>
        <p:spPr>
          <a:xfrm>
            <a:off x="8247410" y="2937319"/>
            <a:ext cx="3599922" cy="2333388"/>
          </a:xfrm>
          <a:prstGeom prst="rect">
            <a:avLst/>
          </a:prstGeom>
        </p:spPr>
      </p:pic>
      <p:sp>
        <p:nvSpPr>
          <p:cNvPr id="18" name="Rectangle 17">
            <a:extLst>
              <a:ext uri="{FF2B5EF4-FFF2-40B4-BE49-F238E27FC236}">
                <a16:creationId xmlns:a16="http://schemas.microsoft.com/office/drawing/2014/main" id="{D7B4B811-75AE-9B45-9CBC-616B39CC5D13}"/>
              </a:ext>
            </a:extLst>
          </p:cNvPr>
          <p:cNvSpPr/>
          <p:nvPr/>
        </p:nvSpPr>
        <p:spPr>
          <a:xfrm>
            <a:off x="4352835" y="5318421"/>
            <a:ext cx="3599922" cy="1379940"/>
          </a:xfrm>
          <a:prstGeom prst="rect">
            <a:avLst/>
          </a:prstGeom>
        </p:spPr>
        <p:txBody>
          <a:bodyPr wrap="square" lIns="0" tIns="0" rIns="0" bIns="0">
            <a:noAutofit/>
          </a:bodyPr>
          <a:lstStyle/>
          <a:p>
            <a:pPr marL="7937">
              <a:lnSpc>
                <a:spcPts val="2300"/>
              </a:lnSpc>
              <a:buClr>
                <a:srgbClr val="632340"/>
              </a:buClr>
            </a:pPr>
            <a:r>
              <a:rPr lang="en-GB" b="1" dirty="0">
                <a:solidFill>
                  <a:srgbClr val="5B6670"/>
                </a:solidFill>
                <a:latin typeface="Open Sans Extrabold" panose="020B0606030504020204" pitchFamily="34" charset="0"/>
                <a:ea typeface="Open Sans Extrabold" panose="020B0606030504020204" pitchFamily="34" charset="0"/>
                <a:cs typeface="Open Sans Extrabold" panose="020B0606030504020204" pitchFamily="34" charset="0"/>
              </a:rPr>
              <a:t>CUSTOMISABLE HOMES</a:t>
            </a:r>
          </a:p>
          <a:p>
            <a:pPr>
              <a:lnSpc>
                <a:spcPts val="2100"/>
              </a:lnSpc>
              <a:spcAft>
                <a:spcPts val="900"/>
              </a:spcAft>
            </a:pPr>
            <a:r>
              <a:rPr lang="en-GB" sz="1400" dirty="0">
                <a:solidFill>
                  <a:srgbClr val="5B6670"/>
                </a:solidFill>
                <a:latin typeface="Open Sans" panose="020B0606030504020204" pitchFamily="34" charset="0"/>
                <a:ea typeface="Open Sans" panose="020B0606030504020204" pitchFamily="34" charset="0"/>
                <a:cs typeface="Open Sans" panose="020B0606030504020204" pitchFamily="34" charset="0"/>
              </a:rPr>
              <a:t>Newly constructed homes offering buyers the opportunity to configure internal living spaces and fit </a:t>
            </a:r>
            <a:r>
              <a:rPr lang="en-GB" sz="1400"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out the </a:t>
            </a:r>
            <a:r>
              <a:rPr lang="en-GB" sz="1400" dirty="0">
                <a:solidFill>
                  <a:srgbClr val="5B6670"/>
                </a:solidFill>
                <a:latin typeface="Open Sans" panose="020B0606030504020204" pitchFamily="34" charset="0"/>
                <a:ea typeface="Open Sans" panose="020B0606030504020204" pitchFamily="34" charset="0"/>
                <a:cs typeface="Open Sans" panose="020B0606030504020204" pitchFamily="34" charset="0"/>
              </a:rPr>
              <a:t>interior.</a:t>
            </a:r>
          </a:p>
        </p:txBody>
      </p:sp>
      <p:sp>
        <p:nvSpPr>
          <p:cNvPr id="19" name="Rectangle 18">
            <a:extLst>
              <a:ext uri="{FF2B5EF4-FFF2-40B4-BE49-F238E27FC236}">
                <a16:creationId xmlns:a16="http://schemas.microsoft.com/office/drawing/2014/main" id="{2F789745-D1F9-4645-A2C5-ACC05E87D261}"/>
              </a:ext>
            </a:extLst>
          </p:cNvPr>
          <p:cNvSpPr/>
          <p:nvPr/>
        </p:nvSpPr>
        <p:spPr>
          <a:xfrm>
            <a:off x="8297972" y="5321183"/>
            <a:ext cx="3599922" cy="1377177"/>
          </a:xfrm>
          <a:prstGeom prst="rect">
            <a:avLst/>
          </a:prstGeom>
        </p:spPr>
        <p:txBody>
          <a:bodyPr wrap="square" lIns="0" tIns="0" rIns="0" bIns="0">
            <a:noAutofit/>
          </a:bodyPr>
          <a:lstStyle/>
          <a:p>
            <a:pPr marL="7937">
              <a:lnSpc>
                <a:spcPts val="2300"/>
              </a:lnSpc>
              <a:buClr>
                <a:srgbClr val="632340"/>
              </a:buClr>
            </a:pPr>
            <a:r>
              <a:rPr lang="en-GB" b="1" dirty="0">
                <a:solidFill>
                  <a:srgbClr val="5B6670"/>
                </a:solidFill>
                <a:latin typeface="Open Sans Extrabold" panose="020B0606030504020204" pitchFamily="34" charset="0"/>
                <a:ea typeface="Open Sans Extrabold" panose="020B0606030504020204" pitchFamily="34" charset="0"/>
                <a:cs typeface="Open Sans Extrabold" panose="020B0606030504020204" pitchFamily="34" charset="0"/>
              </a:rPr>
              <a:t>COLLECTIVE CUSTOM BUILD</a:t>
            </a:r>
          </a:p>
          <a:p>
            <a:pPr>
              <a:lnSpc>
                <a:spcPts val="2100"/>
              </a:lnSpc>
            </a:pPr>
            <a:r>
              <a:rPr lang="en-GB" sz="1400" dirty="0">
                <a:solidFill>
                  <a:srgbClr val="5B6670"/>
                </a:solidFill>
                <a:latin typeface="Open Sans" panose="020B0606030504020204" pitchFamily="34" charset="0"/>
                <a:ea typeface="Open Sans" panose="020B0606030504020204" pitchFamily="34" charset="0"/>
                <a:cs typeface="Open Sans" panose="020B0606030504020204" pitchFamily="34" charset="0"/>
              </a:rPr>
              <a:t>Individuals come together as a group</a:t>
            </a:r>
            <a:br>
              <a:rPr lang="en-GB" sz="1400" dirty="0">
                <a:solidFill>
                  <a:srgbClr val="5B6670"/>
                </a:solidFill>
                <a:latin typeface="Open Sans" panose="020B0606030504020204" pitchFamily="34" charset="0"/>
                <a:ea typeface="Open Sans" panose="020B0606030504020204" pitchFamily="34" charset="0"/>
                <a:cs typeface="Open Sans" panose="020B0606030504020204" pitchFamily="34" charset="0"/>
              </a:rPr>
            </a:br>
            <a:r>
              <a:rPr lang="en-GB" sz="1400" dirty="0">
                <a:solidFill>
                  <a:srgbClr val="5B6670"/>
                </a:solidFill>
                <a:latin typeface="Open Sans" panose="020B0606030504020204" pitchFamily="34" charset="0"/>
                <a:ea typeface="Open Sans" panose="020B0606030504020204" pitchFamily="34" charset="0"/>
                <a:cs typeface="Open Sans" panose="020B0606030504020204" pitchFamily="34" charset="0"/>
              </a:rPr>
              <a:t>to collectively develop new homes to their preferred designs for themselves and others.</a:t>
            </a: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78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A53F60-BF2A-AB41-A8C0-2E2659C582C6}"/>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120118" y="10137"/>
            <a:ext cx="12192000" cy="6858000"/>
          </a:xfrm>
          <a:prstGeom prst="rect">
            <a:avLst/>
          </a:prstGeom>
        </p:spPr>
      </p:pic>
      <p:pic>
        <p:nvPicPr>
          <p:cNvPr id="12" name="Picture 11">
            <a:extLst>
              <a:ext uri="{FF2B5EF4-FFF2-40B4-BE49-F238E27FC236}">
                <a16:creationId xmlns:a16="http://schemas.microsoft.com/office/drawing/2014/main" id="{CC583602-10C9-4D47-A11B-03702F5BB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3" name="Straight Connector 12">
            <a:extLst>
              <a:ext uri="{FF2B5EF4-FFF2-40B4-BE49-F238E27FC236}">
                <a16:creationId xmlns:a16="http://schemas.microsoft.com/office/drawing/2014/main" id="{80C8604D-3305-1E48-B59E-A789B4FE68F2}"/>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EF205A-B7C6-8041-B55E-2E924D4481F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5F17F8F3-E150-5A44-8D30-D6056A34CC8D}"/>
              </a:ext>
            </a:extLst>
          </p:cNvPr>
          <p:cNvSpPr txBox="1">
            <a:spLocks/>
          </p:cNvSpPr>
          <p:nvPr/>
        </p:nvSpPr>
        <p:spPr>
          <a:xfrm>
            <a:off x="376434" y="1635631"/>
            <a:ext cx="11444091" cy="605919"/>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CUSTOM BUILD</a:t>
            </a:r>
          </a:p>
        </p:txBody>
      </p:sp>
      <p:sp>
        <p:nvSpPr>
          <p:cNvPr id="20" name="TextBox 19"/>
          <p:cNvSpPr txBox="1"/>
          <p:nvPr/>
        </p:nvSpPr>
        <p:spPr>
          <a:xfrm>
            <a:off x="380485" y="2254604"/>
            <a:ext cx="8929770" cy="4462760"/>
          </a:xfrm>
          <a:prstGeom prst="rect">
            <a:avLst/>
          </a:prstGeom>
          <a:noFill/>
        </p:spPr>
        <p:txBody>
          <a:bodyPr wrap="square" lIns="0" tIns="0" rIns="0" bIns="0" rtlCol="0">
            <a:spAutoFit/>
          </a:bodyPr>
          <a:lstStyle/>
          <a:p>
            <a:pPr>
              <a:lnSpc>
                <a:spcPts val="2400"/>
              </a:lnSpc>
            </a:pP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New breed of enabling developer </a:t>
            </a:r>
          </a:p>
          <a:p>
            <a:pPr>
              <a:lnSpc>
                <a:spcPts val="2400"/>
              </a:lnSpc>
            </a:pPr>
            <a:endParaRPr lang="en-GB" sz="1000" b="1"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marL="177800" indent="-177800">
              <a:lnSpc>
                <a:spcPts val="2400"/>
              </a:lnSpc>
              <a:spcAft>
                <a:spcPts val="12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Creates individual serviced plots</a:t>
            </a:r>
          </a:p>
          <a:p>
            <a:pPr marL="177800" indent="-177800">
              <a:lnSpc>
                <a:spcPts val="2400"/>
              </a:lnSpc>
              <a:spcAft>
                <a:spcPts val="12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Puts in the infrastructure, roads, drains</a:t>
            </a:r>
            <a:b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b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and utilities up to the boundaries</a:t>
            </a:r>
          </a:p>
          <a:p>
            <a:pPr marL="177800" indent="-177800">
              <a:lnSpc>
                <a:spcPts val="2400"/>
              </a:lnSpc>
              <a:spcAft>
                <a:spcPts val="12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Secures planning permission</a:t>
            </a:r>
          </a:p>
          <a:p>
            <a:pPr>
              <a:lnSpc>
                <a:spcPts val="2400"/>
              </a:lnSpc>
            </a:pPr>
            <a:endPar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a:lnSpc>
                <a:spcPts val="2400"/>
              </a:lnSpc>
            </a:pP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Who can deliver these?</a:t>
            </a:r>
          </a:p>
          <a:p>
            <a:pPr>
              <a:lnSpc>
                <a:spcPts val="2400"/>
              </a:lnSpc>
            </a:pPr>
            <a:endParaRPr lang="en-GB" sz="1000" b="1"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marL="177800" indent="-177800">
              <a:lnSpc>
                <a:spcPts val="2400"/>
              </a:lnSpc>
              <a:spcAft>
                <a:spcPts val="12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Housing associations</a:t>
            </a:r>
          </a:p>
          <a:p>
            <a:pPr marL="177800" indent="-177800">
              <a:lnSpc>
                <a:spcPts val="2400"/>
              </a:lnSpc>
              <a:spcAft>
                <a:spcPts val="12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Local authorities</a:t>
            </a:r>
          </a:p>
          <a:p>
            <a:pPr marL="177800" indent="-177800">
              <a:lnSpc>
                <a:spcPts val="2400"/>
              </a:lnSpc>
              <a:spcAft>
                <a:spcPts val="12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SMEs</a:t>
            </a:r>
          </a:p>
        </p:txBody>
      </p:sp>
      <p:pic>
        <p:nvPicPr>
          <p:cNvPr id="4" name="Picture 3"/>
          <p:cNvPicPr>
            <a:picLocks noChangeAspect="1"/>
          </p:cNvPicPr>
          <p:nvPr/>
        </p:nvPicPr>
        <p:blipFill>
          <a:blip r:embed="rId4"/>
          <a:stretch>
            <a:fillRect/>
          </a:stretch>
        </p:blipFill>
        <p:spPr>
          <a:xfrm>
            <a:off x="5852697" y="2241550"/>
            <a:ext cx="5967828" cy="4268802"/>
          </a:xfrm>
          <a:prstGeom prst="rect">
            <a:avLst/>
          </a:prstGeom>
        </p:spPr>
      </p:pic>
      <p:sp>
        <p:nvSpPr>
          <p:cNvPr id="21" name="TextBox 20"/>
          <p:cNvSpPr txBox="1"/>
          <p:nvPr/>
        </p:nvSpPr>
        <p:spPr>
          <a:xfrm>
            <a:off x="9559592" y="5611931"/>
            <a:ext cx="2032045" cy="655636"/>
          </a:xfrm>
          <a:prstGeom prst="rect">
            <a:avLst/>
          </a:prstGeom>
          <a:solidFill>
            <a:srgbClr val="5F295F"/>
          </a:solidFill>
          <a:ln>
            <a:solidFill>
              <a:srgbClr val="5F295F"/>
            </a:solidFill>
          </a:ln>
        </p:spPr>
        <p:txBody>
          <a:bodyPr wrap="square" lIns="180000" tIns="180000" rIns="180000" bIns="180000" rtlCol="0" anchor="ctr" anchorCtr="0">
            <a:noAutofit/>
          </a:bodyPr>
          <a:lstStyle/>
          <a:p>
            <a:pPr>
              <a:lnSpc>
                <a:spcPts val="2400"/>
              </a:lnSpc>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SHOVEL READY PLOTS</a:t>
            </a:r>
          </a:p>
          <a:p>
            <a:pPr>
              <a:lnSpc>
                <a:spcPts val="2400"/>
              </a:lnSpc>
            </a:pP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ready to build on!</a:t>
            </a:r>
          </a:p>
        </p:txBody>
      </p:sp>
    </p:spTree>
    <p:extLst>
      <p:ext uri="{BB962C8B-B14F-4D97-AF65-F5344CB8AC3E}">
        <p14:creationId xmlns:p14="http://schemas.microsoft.com/office/powerpoint/2010/main" val="283593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6A5749D-CF73-B741-A64D-2F0173BE5D3C}"/>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5" name="Picture 84">
            <a:extLst>
              <a:ext uri="{FF2B5EF4-FFF2-40B4-BE49-F238E27FC236}">
                <a16:creationId xmlns:a16="http://schemas.microsoft.com/office/drawing/2014/main" id="{9DFECDEE-944B-5E48-804F-49B0AA46A3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9367" y="4092708"/>
            <a:ext cx="2628269" cy="2628269"/>
          </a:xfrm>
          <a:prstGeom prst="rect">
            <a:avLst/>
          </a:prstGeom>
        </p:spPr>
      </p:pic>
      <p:pic>
        <p:nvPicPr>
          <p:cNvPr id="107" name="Picture 106">
            <a:extLst>
              <a:ext uri="{FF2B5EF4-FFF2-40B4-BE49-F238E27FC236}">
                <a16:creationId xmlns:a16="http://schemas.microsoft.com/office/drawing/2014/main" id="{A3C3474D-C533-B444-AE93-D52A45BF44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6814" y="2205428"/>
            <a:ext cx="2628269" cy="2628269"/>
          </a:xfrm>
          <a:prstGeom prst="rect">
            <a:avLst/>
          </a:prstGeom>
        </p:spPr>
      </p:pic>
      <p:pic>
        <p:nvPicPr>
          <p:cNvPr id="119" name="Picture 118">
            <a:extLst>
              <a:ext uri="{FF2B5EF4-FFF2-40B4-BE49-F238E27FC236}">
                <a16:creationId xmlns:a16="http://schemas.microsoft.com/office/drawing/2014/main" id="{719C9CF3-14B8-7E43-AC7A-8D7975F219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7772" y="5979987"/>
            <a:ext cx="2628269" cy="2628269"/>
          </a:xfrm>
          <a:prstGeom prst="rect">
            <a:avLst/>
          </a:prstGeom>
        </p:spPr>
      </p:pic>
      <p:pic>
        <p:nvPicPr>
          <p:cNvPr id="128" name="Picture 127">
            <a:extLst>
              <a:ext uri="{FF2B5EF4-FFF2-40B4-BE49-F238E27FC236}">
                <a16:creationId xmlns:a16="http://schemas.microsoft.com/office/drawing/2014/main" id="{75D58827-2FF4-A647-9864-65E8409CC3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6057" y="301293"/>
            <a:ext cx="2628269" cy="2628269"/>
          </a:xfrm>
          <a:prstGeom prst="rect">
            <a:avLst/>
          </a:prstGeom>
        </p:spPr>
      </p:pic>
      <p:pic>
        <p:nvPicPr>
          <p:cNvPr id="131" name="Picture 130">
            <a:extLst>
              <a:ext uri="{FF2B5EF4-FFF2-40B4-BE49-F238E27FC236}">
                <a16:creationId xmlns:a16="http://schemas.microsoft.com/office/drawing/2014/main" id="{23057B42-C998-4840-8469-DB88A938FC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6833" y="-1574835"/>
            <a:ext cx="2628269" cy="2628269"/>
          </a:xfrm>
          <a:prstGeom prst="rect">
            <a:avLst/>
          </a:prstGeom>
        </p:spPr>
      </p:pic>
      <p:pic>
        <p:nvPicPr>
          <p:cNvPr id="26" name="Picture 25">
            <a:extLst>
              <a:ext uri="{FF2B5EF4-FFF2-40B4-BE49-F238E27FC236}">
                <a16:creationId xmlns:a16="http://schemas.microsoft.com/office/drawing/2014/main" id="{130189D0-1852-C64D-A29C-7AF6DD506E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27" name="Straight Connector 26">
            <a:extLst>
              <a:ext uri="{FF2B5EF4-FFF2-40B4-BE49-F238E27FC236}">
                <a16:creationId xmlns:a16="http://schemas.microsoft.com/office/drawing/2014/main" id="{4002EC32-1688-3B43-94DA-26C5B1CB5E9A}"/>
              </a:ext>
            </a:extLst>
          </p:cNvPr>
          <p:cNvCxnSpPr>
            <a:cxnSpLocks/>
          </p:cNvCxnSpPr>
          <p:nvPr/>
        </p:nvCxnSpPr>
        <p:spPr>
          <a:xfrm>
            <a:off x="371386" y="1295712"/>
            <a:ext cx="6526955" cy="0"/>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9607A66E-5743-4241-86DC-F7D984DD19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6833" y="2205428"/>
            <a:ext cx="2628269" cy="2628269"/>
          </a:xfrm>
          <a:prstGeom prst="rect">
            <a:avLst/>
          </a:prstGeom>
        </p:spPr>
      </p:pic>
      <p:pic>
        <p:nvPicPr>
          <p:cNvPr id="104" name="Picture 103">
            <a:extLst>
              <a:ext uri="{FF2B5EF4-FFF2-40B4-BE49-F238E27FC236}">
                <a16:creationId xmlns:a16="http://schemas.microsoft.com/office/drawing/2014/main" id="{1A6C86C6-CBA8-0742-935D-A15BE01CF3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7754" y="5979987"/>
            <a:ext cx="2628269" cy="2628269"/>
          </a:xfrm>
          <a:prstGeom prst="rect">
            <a:avLst/>
          </a:prstGeom>
        </p:spPr>
      </p:pic>
      <p:pic>
        <p:nvPicPr>
          <p:cNvPr id="109" name="Picture 108">
            <a:extLst>
              <a:ext uri="{FF2B5EF4-FFF2-40B4-BE49-F238E27FC236}">
                <a16:creationId xmlns:a16="http://schemas.microsoft.com/office/drawing/2014/main" id="{79C76F5D-076F-F14A-A759-04F4BD0DF2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2763" y="5979987"/>
            <a:ext cx="2628269" cy="2628269"/>
          </a:xfrm>
          <a:prstGeom prst="rect">
            <a:avLst/>
          </a:prstGeom>
        </p:spPr>
      </p:pic>
      <p:pic>
        <p:nvPicPr>
          <p:cNvPr id="120" name="Picture 119">
            <a:extLst>
              <a:ext uri="{FF2B5EF4-FFF2-40B4-BE49-F238E27FC236}">
                <a16:creationId xmlns:a16="http://schemas.microsoft.com/office/drawing/2014/main" id="{884B9EAF-281D-0040-8DF3-89190911BB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6057" y="4092708"/>
            <a:ext cx="2628269" cy="2628269"/>
          </a:xfrm>
          <a:prstGeom prst="rect">
            <a:avLst/>
          </a:prstGeom>
        </p:spPr>
      </p:pic>
      <p:pic>
        <p:nvPicPr>
          <p:cNvPr id="121" name="Picture 120">
            <a:extLst>
              <a:ext uri="{FF2B5EF4-FFF2-40B4-BE49-F238E27FC236}">
                <a16:creationId xmlns:a16="http://schemas.microsoft.com/office/drawing/2014/main" id="{EFBBDB0E-A570-CC44-8B3B-AC72E4C3B1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2747" y="4092708"/>
            <a:ext cx="2628269" cy="2628269"/>
          </a:xfrm>
          <a:prstGeom prst="rect">
            <a:avLst/>
          </a:prstGeom>
        </p:spPr>
      </p:pic>
      <p:pic>
        <p:nvPicPr>
          <p:cNvPr id="122" name="Picture 121">
            <a:extLst>
              <a:ext uri="{FF2B5EF4-FFF2-40B4-BE49-F238E27FC236}">
                <a16:creationId xmlns:a16="http://schemas.microsoft.com/office/drawing/2014/main" id="{784138D0-D64B-FB49-AE25-B6DCF9F28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06795" y="2205428"/>
            <a:ext cx="2628269" cy="2628269"/>
          </a:xfrm>
          <a:prstGeom prst="rect">
            <a:avLst/>
          </a:prstGeom>
        </p:spPr>
      </p:pic>
      <p:pic>
        <p:nvPicPr>
          <p:cNvPr id="123" name="Picture 122">
            <a:extLst>
              <a:ext uri="{FF2B5EF4-FFF2-40B4-BE49-F238E27FC236}">
                <a16:creationId xmlns:a16="http://schemas.microsoft.com/office/drawing/2014/main" id="{1CBC3BB4-9CC4-AB44-9512-5B4272DC96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22745" y="5979987"/>
            <a:ext cx="2628269" cy="2628269"/>
          </a:xfrm>
          <a:prstGeom prst="rect">
            <a:avLst/>
          </a:prstGeom>
        </p:spPr>
      </p:pic>
      <p:pic>
        <p:nvPicPr>
          <p:cNvPr id="124" name="Picture 123">
            <a:extLst>
              <a:ext uri="{FF2B5EF4-FFF2-40B4-BE49-F238E27FC236}">
                <a16:creationId xmlns:a16="http://schemas.microsoft.com/office/drawing/2014/main" id="{EEF5B277-4D93-A446-A1F9-77E4A7CE7F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19437" y="4092708"/>
            <a:ext cx="2628269" cy="2628269"/>
          </a:xfrm>
          <a:prstGeom prst="rect">
            <a:avLst/>
          </a:prstGeom>
        </p:spPr>
      </p:pic>
      <p:sp>
        <p:nvSpPr>
          <p:cNvPr id="127" name="Title 1">
            <a:extLst>
              <a:ext uri="{FF2B5EF4-FFF2-40B4-BE49-F238E27FC236}">
                <a16:creationId xmlns:a16="http://schemas.microsoft.com/office/drawing/2014/main" id="{BC52EF37-D696-A342-929E-6AD456090547}"/>
              </a:ext>
            </a:extLst>
          </p:cNvPr>
          <p:cNvSpPr txBox="1">
            <a:spLocks/>
          </p:cNvSpPr>
          <p:nvPr/>
        </p:nvSpPr>
        <p:spPr>
          <a:xfrm>
            <a:off x="371385" y="1628775"/>
            <a:ext cx="11449139" cy="615382"/>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WHY CHOOSE BUILDSTORE?</a:t>
            </a:r>
          </a:p>
        </p:txBody>
      </p:sp>
      <p:pic>
        <p:nvPicPr>
          <p:cNvPr id="129" name="Picture 128">
            <a:extLst>
              <a:ext uri="{FF2B5EF4-FFF2-40B4-BE49-F238E27FC236}">
                <a16:creationId xmlns:a16="http://schemas.microsoft.com/office/drawing/2014/main" id="{E28168E9-1C67-2546-A8E1-E5FABCD206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2747" y="301293"/>
            <a:ext cx="2628269" cy="2628269"/>
          </a:xfrm>
          <a:prstGeom prst="rect">
            <a:avLst/>
          </a:prstGeom>
        </p:spPr>
      </p:pic>
      <p:pic>
        <p:nvPicPr>
          <p:cNvPr id="130" name="Picture 129">
            <a:extLst>
              <a:ext uri="{FF2B5EF4-FFF2-40B4-BE49-F238E27FC236}">
                <a16:creationId xmlns:a16="http://schemas.microsoft.com/office/drawing/2014/main" id="{CF19D96B-2772-7646-AE4B-BCD1B66137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19437" y="301293"/>
            <a:ext cx="2628269" cy="2628269"/>
          </a:xfrm>
          <a:prstGeom prst="rect">
            <a:avLst/>
          </a:prstGeom>
        </p:spPr>
      </p:pic>
      <p:pic>
        <p:nvPicPr>
          <p:cNvPr id="132" name="Picture 131">
            <a:extLst>
              <a:ext uri="{FF2B5EF4-FFF2-40B4-BE49-F238E27FC236}">
                <a16:creationId xmlns:a16="http://schemas.microsoft.com/office/drawing/2014/main" id="{676584CF-E6DD-F048-B866-73C572CBFE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06795" y="-1574835"/>
            <a:ext cx="2628269" cy="2628269"/>
          </a:xfrm>
          <a:prstGeom prst="rect">
            <a:avLst/>
          </a:prstGeom>
        </p:spPr>
      </p:pic>
      <p:grpSp>
        <p:nvGrpSpPr>
          <p:cNvPr id="9" name="Group 8">
            <a:extLst>
              <a:ext uri="{FF2B5EF4-FFF2-40B4-BE49-F238E27FC236}">
                <a16:creationId xmlns:a16="http://schemas.microsoft.com/office/drawing/2014/main" id="{F899D7FA-22DD-FE4B-A7FC-29409CA43E51}"/>
              </a:ext>
            </a:extLst>
          </p:cNvPr>
          <p:cNvGrpSpPr/>
          <p:nvPr/>
        </p:nvGrpSpPr>
        <p:grpSpPr>
          <a:xfrm>
            <a:off x="4843868" y="4641735"/>
            <a:ext cx="2073348" cy="1967023"/>
            <a:chOff x="4843868" y="4641735"/>
            <a:chExt cx="2073348" cy="1967023"/>
          </a:xfrm>
        </p:grpSpPr>
        <p:sp>
          <p:nvSpPr>
            <p:cNvPr id="137" name="Rectangle 136">
              <a:extLst>
                <a:ext uri="{FF2B5EF4-FFF2-40B4-BE49-F238E27FC236}">
                  <a16:creationId xmlns:a16="http://schemas.microsoft.com/office/drawing/2014/main" id="{C6A07AA3-72DF-EF4E-8E3D-DFB0DDBC6FF6}"/>
                </a:ext>
              </a:extLst>
            </p:cNvPr>
            <p:cNvSpPr/>
            <p:nvPr/>
          </p:nvSpPr>
          <p:spPr>
            <a:xfrm>
              <a:off x="4843868" y="4641735"/>
              <a:ext cx="2073348" cy="1967023"/>
            </a:xfrm>
            <a:prstGeom prst="rect">
              <a:avLst/>
            </a:prstGeom>
          </p:spPr>
          <p:txBody>
            <a:bodyPr wrap="square" lIns="180000" tIns="180000" rIns="180000" bIns="180000" anchor="t" anchorCtr="0">
              <a:noAutofit/>
            </a:bodyPr>
            <a:lstStyle/>
            <a:p>
              <a:pPr algn="ctr">
                <a:lnSpc>
                  <a:spcPts val="2000"/>
                </a:lnSpc>
                <a:spcAft>
                  <a:spcPts val="300"/>
                </a:spcAft>
              </a:pPr>
              <a:r>
                <a:rPr lang="en-US" b="1" dirty="0">
                  <a:solidFill>
                    <a:srgbClr val="F0B323"/>
                  </a:solidFill>
                  <a:latin typeface="Open Sans Extrabold" panose="020B0606030504020204" pitchFamily="34" charset="0"/>
                  <a:ea typeface="Open Sans Extrabold" panose="020B0606030504020204" pitchFamily="34" charset="0"/>
                  <a:cs typeface="Open Sans Extrabold" panose="020B0606030504020204" pitchFamily="34" charset="0"/>
                </a:rPr>
                <a:t>INTEREST ONLY PAYMENTS</a:t>
              </a:r>
            </a:p>
            <a:p>
              <a:pPr algn="ctr">
                <a:lnSpc>
                  <a:spcPts val="1800"/>
                </a:lnSpc>
              </a:pP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During the build</a:t>
              </a:r>
            </a:p>
          </p:txBody>
        </p:sp>
        <p:pic>
          <p:nvPicPr>
            <p:cNvPr id="138" name="Graphic 36" descr="Checkmark">
              <a:extLst>
                <a:ext uri="{FF2B5EF4-FFF2-40B4-BE49-F238E27FC236}">
                  <a16:creationId xmlns:a16="http://schemas.microsoft.com/office/drawing/2014/main" id="{50971693-CE2C-E44E-9A9E-DE552658E36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730118" y="5997650"/>
              <a:ext cx="384119" cy="384119"/>
            </a:xfrm>
            <a:prstGeom prst="rect">
              <a:avLst/>
            </a:prstGeom>
          </p:spPr>
        </p:pic>
      </p:grpSp>
      <p:grpSp>
        <p:nvGrpSpPr>
          <p:cNvPr id="8" name="Group 7">
            <a:extLst>
              <a:ext uri="{FF2B5EF4-FFF2-40B4-BE49-F238E27FC236}">
                <a16:creationId xmlns:a16="http://schemas.microsoft.com/office/drawing/2014/main" id="{023C919E-5048-9444-930E-38A8F2643D21}"/>
              </a:ext>
            </a:extLst>
          </p:cNvPr>
          <p:cNvGrpSpPr/>
          <p:nvPr/>
        </p:nvGrpSpPr>
        <p:grpSpPr>
          <a:xfrm>
            <a:off x="7008845" y="4641735"/>
            <a:ext cx="2073348" cy="1967023"/>
            <a:chOff x="7008845" y="4641735"/>
            <a:chExt cx="2073348" cy="1967023"/>
          </a:xfrm>
        </p:grpSpPr>
        <p:sp>
          <p:nvSpPr>
            <p:cNvPr id="139" name="Rectangle 138">
              <a:extLst>
                <a:ext uri="{FF2B5EF4-FFF2-40B4-BE49-F238E27FC236}">
                  <a16:creationId xmlns:a16="http://schemas.microsoft.com/office/drawing/2014/main" id="{B1E41997-7DAD-C048-A867-0E97DD7D3A7B}"/>
                </a:ext>
              </a:extLst>
            </p:cNvPr>
            <p:cNvSpPr/>
            <p:nvPr/>
          </p:nvSpPr>
          <p:spPr>
            <a:xfrm>
              <a:off x="7008845" y="4641735"/>
              <a:ext cx="2073348" cy="1967023"/>
            </a:xfrm>
            <a:prstGeom prst="rect">
              <a:avLst/>
            </a:prstGeom>
          </p:spPr>
          <p:txBody>
            <a:bodyPr wrap="square" lIns="180000" tIns="180000" rIns="180000" bIns="180000" anchor="t" anchorCtr="0">
              <a:noAutofit/>
            </a:bodyPr>
            <a:lstStyle/>
            <a:p>
              <a:pPr algn="ctr">
                <a:lnSpc>
                  <a:spcPts val="2000"/>
                </a:lnSpc>
                <a:spcAft>
                  <a:spcPts val="300"/>
                </a:spcAft>
              </a:pPr>
              <a:r>
                <a:rPr lang="en-US" b="1" dirty="0">
                  <a:solidFill>
                    <a:srgbClr val="F0B323"/>
                  </a:solidFill>
                  <a:latin typeface="Open Sans Extrabold" panose="020B0606030504020204" pitchFamily="34" charset="0"/>
                  <a:ea typeface="Open Sans Extrabold" panose="020B0606030504020204" pitchFamily="34" charset="0"/>
                  <a:cs typeface="Open Sans Extrabold" panose="020B0606030504020204" pitchFamily="34" charset="0"/>
                </a:rPr>
                <a:t>GUARANTEED</a:t>
              </a:r>
            </a:p>
            <a:p>
              <a:pPr algn="ctr">
                <a:lnSpc>
                  <a:spcPts val="1800"/>
                </a:lnSpc>
              </a:pP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Upfront stage payments available</a:t>
              </a:r>
            </a:p>
          </p:txBody>
        </p:sp>
        <p:pic>
          <p:nvPicPr>
            <p:cNvPr id="143" name="Graphic 36" descr="Checkmark">
              <a:extLst>
                <a:ext uri="{FF2B5EF4-FFF2-40B4-BE49-F238E27FC236}">
                  <a16:creationId xmlns:a16="http://schemas.microsoft.com/office/drawing/2014/main" id="{E705D393-8F77-4A41-A435-3512EABC18E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921988" y="5997650"/>
              <a:ext cx="384119" cy="384119"/>
            </a:xfrm>
            <a:prstGeom prst="rect">
              <a:avLst/>
            </a:prstGeom>
          </p:spPr>
        </p:pic>
      </p:grpSp>
      <p:grpSp>
        <p:nvGrpSpPr>
          <p:cNvPr id="7" name="Group 6">
            <a:extLst>
              <a:ext uri="{FF2B5EF4-FFF2-40B4-BE49-F238E27FC236}">
                <a16:creationId xmlns:a16="http://schemas.microsoft.com/office/drawing/2014/main" id="{47DEB831-4085-B84E-BE6E-04339C03C929}"/>
              </a:ext>
            </a:extLst>
          </p:cNvPr>
          <p:cNvGrpSpPr/>
          <p:nvPr/>
        </p:nvGrpSpPr>
        <p:grpSpPr>
          <a:xfrm>
            <a:off x="9187268" y="4641735"/>
            <a:ext cx="2073348" cy="1967023"/>
            <a:chOff x="9187268" y="4641735"/>
            <a:chExt cx="2073348" cy="1967023"/>
          </a:xfrm>
        </p:grpSpPr>
        <p:sp>
          <p:nvSpPr>
            <p:cNvPr id="141" name="Rectangle 140">
              <a:extLst>
                <a:ext uri="{FF2B5EF4-FFF2-40B4-BE49-F238E27FC236}">
                  <a16:creationId xmlns:a16="http://schemas.microsoft.com/office/drawing/2014/main" id="{1C547138-A1A2-E246-B519-FADCDBF7CD86}"/>
                </a:ext>
              </a:extLst>
            </p:cNvPr>
            <p:cNvSpPr/>
            <p:nvPr/>
          </p:nvSpPr>
          <p:spPr>
            <a:xfrm>
              <a:off x="9187268" y="4641735"/>
              <a:ext cx="2073348" cy="1967023"/>
            </a:xfrm>
            <a:prstGeom prst="rect">
              <a:avLst/>
            </a:prstGeom>
          </p:spPr>
          <p:txBody>
            <a:bodyPr wrap="square" lIns="180000" tIns="180000" rIns="180000" bIns="180000" anchor="t" anchorCtr="0">
              <a:noAutofit/>
            </a:bodyPr>
            <a:lstStyle/>
            <a:p>
              <a:pPr algn="ctr">
                <a:lnSpc>
                  <a:spcPts val="2000"/>
                </a:lnSpc>
                <a:spcAft>
                  <a:spcPts val="300"/>
                </a:spcAft>
              </a:pPr>
              <a:r>
                <a:rPr lang="en-US" b="1" dirty="0">
                  <a:solidFill>
                    <a:srgbClr val="F0B323"/>
                  </a:solidFill>
                  <a:latin typeface="Open Sans Extrabold" panose="020B0606030504020204" pitchFamily="34" charset="0"/>
                  <a:ea typeface="Open Sans Extrabold" panose="020B0606030504020204" pitchFamily="34" charset="0"/>
                  <a:cs typeface="Open Sans Extrabold" panose="020B0606030504020204" pitchFamily="34" charset="0"/>
                </a:rPr>
                <a:t>TAILORED CASHFLOW</a:t>
              </a:r>
            </a:p>
            <a:p>
              <a:pPr algn="ctr">
                <a:lnSpc>
                  <a:spcPts val="1800"/>
                </a:lnSpc>
              </a:pP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To suit clients payment schedule</a:t>
              </a:r>
            </a:p>
          </p:txBody>
        </p:sp>
        <p:pic>
          <p:nvPicPr>
            <p:cNvPr id="144" name="Graphic 36" descr="Checkmark">
              <a:extLst>
                <a:ext uri="{FF2B5EF4-FFF2-40B4-BE49-F238E27FC236}">
                  <a16:creationId xmlns:a16="http://schemas.microsoft.com/office/drawing/2014/main" id="{626BDC81-57E5-0948-9F65-A1BC54E021C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060070" y="5997650"/>
              <a:ext cx="384119" cy="384119"/>
            </a:xfrm>
            <a:prstGeom prst="rect">
              <a:avLst/>
            </a:prstGeom>
          </p:spPr>
        </p:pic>
      </p:grpSp>
      <p:grpSp>
        <p:nvGrpSpPr>
          <p:cNvPr id="10" name="Group 9">
            <a:extLst>
              <a:ext uri="{FF2B5EF4-FFF2-40B4-BE49-F238E27FC236}">
                <a16:creationId xmlns:a16="http://schemas.microsoft.com/office/drawing/2014/main" id="{31EC7B48-6DCC-BE45-B9EA-760EF5BB85A8}"/>
              </a:ext>
            </a:extLst>
          </p:cNvPr>
          <p:cNvGrpSpPr/>
          <p:nvPr/>
        </p:nvGrpSpPr>
        <p:grpSpPr>
          <a:xfrm>
            <a:off x="5920114" y="2745699"/>
            <a:ext cx="2073348" cy="1967023"/>
            <a:chOff x="5920114" y="2745699"/>
            <a:chExt cx="2073348" cy="1967023"/>
          </a:xfrm>
        </p:grpSpPr>
        <p:sp>
          <p:nvSpPr>
            <p:cNvPr id="30" name="Rectangle 29">
              <a:extLst>
                <a:ext uri="{FF2B5EF4-FFF2-40B4-BE49-F238E27FC236}">
                  <a16:creationId xmlns:a16="http://schemas.microsoft.com/office/drawing/2014/main" id="{FAB7E6F9-12BD-624F-99E7-F98E73452154}"/>
                </a:ext>
              </a:extLst>
            </p:cNvPr>
            <p:cNvSpPr/>
            <p:nvPr/>
          </p:nvSpPr>
          <p:spPr>
            <a:xfrm>
              <a:off x="5920114" y="2745699"/>
              <a:ext cx="2073348" cy="1967023"/>
            </a:xfrm>
            <a:prstGeom prst="rect">
              <a:avLst/>
            </a:prstGeom>
          </p:spPr>
          <p:txBody>
            <a:bodyPr wrap="square" lIns="180000" tIns="180000" rIns="180000" bIns="180000" anchor="t" anchorCtr="0">
              <a:noAutofit/>
            </a:bodyPr>
            <a:lstStyle/>
            <a:p>
              <a:pPr algn="ctr">
                <a:lnSpc>
                  <a:spcPts val="2000"/>
                </a:lnSpc>
                <a:spcAft>
                  <a:spcPts val="300"/>
                </a:spcAft>
              </a:pPr>
              <a:r>
                <a:rPr lang="en-US" b="1" dirty="0">
                  <a:solidFill>
                    <a:srgbClr val="F0B323"/>
                  </a:solidFill>
                  <a:latin typeface="Open Sans Extrabold" panose="020B0606030504020204" pitchFamily="34" charset="0"/>
                  <a:ea typeface="Open Sans Extrabold" panose="020B0606030504020204" pitchFamily="34" charset="0"/>
                  <a:cs typeface="Open Sans Extrabold" panose="020B0606030504020204" pitchFamily="34" charset="0"/>
                </a:rPr>
                <a:t>EXCLUSIVE</a:t>
              </a:r>
            </a:p>
            <a:p>
              <a:pPr algn="ctr">
                <a:lnSpc>
                  <a:spcPts val="1800"/>
                </a:lnSpc>
              </a:pP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Mortgages</a:t>
              </a:r>
              <a:b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&amp; lenders</a:t>
              </a:r>
            </a:p>
          </p:txBody>
        </p:sp>
        <p:pic>
          <p:nvPicPr>
            <p:cNvPr id="145" name="Graphic 36" descr="Checkmark">
              <a:extLst>
                <a:ext uri="{FF2B5EF4-FFF2-40B4-BE49-F238E27FC236}">
                  <a16:creationId xmlns:a16="http://schemas.microsoft.com/office/drawing/2014/main" id="{6525C29F-521F-C947-8E65-6747D6865DB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725156" y="4061274"/>
              <a:ext cx="384119" cy="384119"/>
            </a:xfrm>
            <a:prstGeom prst="rect">
              <a:avLst/>
            </a:prstGeom>
          </p:spPr>
        </p:pic>
      </p:grpSp>
      <p:grpSp>
        <p:nvGrpSpPr>
          <p:cNvPr id="12" name="Group 11">
            <a:extLst>
              <a:ext uri="{FF2B5EF4-FFF2-40B4-BE49-F238E27FC236}">
                <a16:creationId xmlns:a16="http://schemas.microsoft.com/office/drawing/2014/main" id="{653D932C-DA45-4B48-9747-905229EAF8AA}"/>
              </a:ext>
            </a:extLst>
          </p:cNvPr>
          <p:cNvGrpSpPr/>
          <p:nvPr/>
        </p:nvGrpSpPr>
        <p:grpSpPr>
          <a:xfrm>
            <a:off x="8085091" y="2745699"/>
            <a:ext cx="2073348" cy="1967023"/>
            <a:chOff x="8085091" y="2745699"/>
            <a:chExt cx="2073348" cy="1967023"/>
          </a:xfrm>
        </p:grpSpPr>
        <p:sp>
          <p:nvSpPr>
            <p:cNvPr id="133" name="Rectangle 132">
              <a:extLst>
                <a:ext uri="{FF2B5EF4-FFF2-40B4-BE49-F238E27FC236}">
                  <a16:creationId xmlns:a16="http://schemas.microsoft.com/office/drawing/2014/main" id="{05CACFDE-F052-A747-8525-D74285C4210B}"/>
                </a:ext>
              </a:extLst>
            </p:cNvPr>
            <p:cNvSpPr/>
            <p:nvPr/>
          </p:nvSpPr>
          <p:spPr>
            <a:xfrm>
              <a:off x="8085091" y="2745699"/>
              <a:ext cx="2073348" cy="1967023"/>
            </a:xfrm>
            <a:prstGeom prst="rect">
              <a:avLst/>
            </a:prstGeom>
          </p:spPr>
          <p:txBody>
            <a:bodyPr wrap="square" lIns="180000" tIns="180000" rIns="180000" bIns="180000" anchor="t" anchorCtr="0">
              <a:noAutofit/>
            </a:bodyPr>
            <a:lstStyle/>
            <a:p>
              <a:pPr algn="ctr">
                <a:lnSpc>
                  <a:spcPts val="2000"/>
                </a:lnSpc>
                <a:spcAft>
                  <a:spcPts val="300"/>
                </a:spcAft>
              </a:pPr>
              <a:r>
                <a:rPr lang="en-US" b="1" dirty="0">
                  <a:solidFill>
                    <a:srgbClr val="F0B323"/>
                  </a:solidFill>
                  <a:latin typeface="Open Sans Extrabold" panose="020B0606030504020204" pitchFamily="34" charset="0"/>
                  <a:ea typeface="Open Sans Extrabold" panose="020B0606030504020204" pitchFamily="34" charset="0"/>
                  <a:cs typeface="Open Sans Extrabold" panose="020B0606030504020204" pitchFamily="34" charset="0"/>
                </a:rPr>
                <a:t>COMPETITIVE</a:t>
              </a:r>
            </a:p>
            <a:p>
              <a:pPr algn="ctr">
                <a:lnSpc>
                  <a:spcPts val="1800"/>
                </a:lnSpc>
              </a:pP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Interest</a:t>
              </a:r>
              <a:b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rates</a:t>
              </a:r>
              <a:endParaRPr lang="en-US" sz="1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46" name="Graphic 36" descr="Checkmark">
              <a:extLst>
                <a:ext uri="{FF2B5EF4-FFF2-40B4-BE49-F238E27FC236}">
                  <a16:creationId xmlns:a16="http://schemas.microsoft.com/office/drawing/2014/main" id="{24CB1199-D228-BB4C-B6CB-ED90FA725AD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957368" y="4061274"/>
              <a:ext cx="384119" cy="384119"/>
            </a:xfrm>
            <a:prstGeom prst="rect">
              <a:avLst/>
            </a:prstGeom>
          </p:spPr>
        </p:pic>
      </p:grpSp>
      <p:grpSp>
        <p:nvGrpSpPr>
          <p:cNvPr id="11" name="Group 10">
            <a:extLst>
              <a:ext uri="{FF2B5EF4-FFF2-40B4-BE49-F238E27FC236}">
                <a16:creationId xmlns:a16="http://schemas.microsoft.com/office/drawing/2014/main" id="{794FBFCE-0B36-4445-8B25-954B1ECC81EF}"/>
              </a:ext>
            </a:extLst>
          </p:cNvPr>
          <p:cNvGrpSpPr/>
          <p:nvPr/>
        </p:nvGrpSpPr>
        <p:grpSpPr>
          <a:xfrm>
            <a:off x="7048417" y="836215"/>
            <a:ext cx="2073348" cy="1967023"/>
            <a:chOff x="7048417" y="836215"/>
            <a:chExt cx="2073348" cy="1967023"/>
          </a:xfrm>
        </p:grpSpPr>
        <p:sp>
          <p:nvSpPr>
            <p:cNvPr id="135" name="Rectangle 134">
              <a:extLst>
                <a:ext uri="{FF2B5EF4-FFF2-40B4-BE49-F238E27FC236}">
                  <a16:creationId xmlns:a16="http://schemas.microsoft.com/office/drawing/2014/main" id="{C1F77079-A43C-E446-A2C1-6A101C380974}"/>
                </a:ext>
              </a:extLst>
            </p:cNvPr>
            <p:cNvSpPr/>
            <p:nvPr/>
          </p:nvSpPr>
          <p:spPr>
            <a:xfrm>
              <a:off x="7048417" y="836215"/>
              <a:ext cx="2073348" cy="1967023"/>
            </a:xfrm>
            <a:prstGeom prst="rect">
              <a:avLst/>
            </a:prstGeom>
          </p:spPr>
          <p:txBody>
            <a:bodyPr wrap="square" lIns="180000" tIns="180000" rIns="180000" bIns="180000" anchor="t" anchorCtr="0">
              <a:noAutofit/>
            </a:bodyPr>
            <a:lstStyle/>
            <a:p>
              <a:pPr algn="ctr">
                <a:lnSpc>
                  <a:spcPts val="2000"/>
                </a:lnSpc>
                <a:spcAft>
                  <a:spcPts val="300"/>
                </a:spcAft>
              </a:pPr>
              <a:r>
                <a:rPr lang="en-US" b="1" dirty="0">
                  <a:solidFill>
                    <a:srgbClr val="F0B323"/>
                  </a:solidFill>
                  <a:latin typeface="Open Sans Extrabold" panose="020B0606030504020204" pitchFamily="34" charset="0"/>
                  <a:ea typeface="Open Sans Extrabold" panose="020B0606030504020204" pitchFamily="34" charset="0"/>
                  <a:cs typeface="Open Sans Extrabold" panose="020B0606030504020204" pitchFamily="34" charset="0"/>
                </a:rPr>
                <a:t>SPECIALIST</a:t>
              </a:r>
            </a:p>
            <a:p>
              <a:pPr algn="ctr">
                <a:lnSpc>
                  <a:spcPts val="1800"/>
                </a:lnSpc>
              </a:pP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Knowledge</a:t>
              </a:r>
              <a:b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5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&amp; expertise</a:t>
              </a:r>
              <a:endParaRPr lang="en-US" sz="1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47" name="Graphic 36" descr="Checkmark">
              <a:extLst>
                <a:ext uri="{FF2B5EF4-FFF2-40B4-BE49-F238E27FC236}">
                  <a16:creationId xmlns:a16="http://schemas.microsoft.com/office/drawing/2014/main" id="{9EA57D7C-6495-1148-9C41-3F3D7C8D2F1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921988" y="2192133"/>
              <a:ext cx="384119" cy="384119"/>
            </a:xfrm>
            <a:prstGeom prst="rect">
              <a:avLst/>
            </a:prstGeom>
          </p:spPr>
        </p:pic>
      </p:grpSp>
    </p:spTree>
    <p:extLst>
      <p:ext uri="{BB962C8B-B14F-4D97-AF65-F5344CB8AC3E}">
        <p14:creationId xmlns:p14="http://schemas.microsoft.com/office/powerpoint/2010/main" val="155735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par>
                                <p:cTn id="11" presetID="10" presetClass="entr" presetSubtype="0" fill="hold" nodeType="withEffect">
                                  <p:stCondLst>
                                    <p:cond delay="50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par>
                                <p:cTn id="14" presetID="10" presetClass="entr" presetSubtype="0" fill="hold" nodeType="withEffect">
                                  <p:stCondLst>
                                    <p:cond delay="50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par>
                                <p:cTn id="17" presetID="10" presetClass="entr" presetSubtype="0" fill="hold" nodeType="withEffect">
                                  <p:stCondLst>
                                    <p:cond delay="50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500"/>
                                        <p:tgtEl>
                                          <p:spTgt spid="122"/>
                                        </p:tgtEl>
                                      </p:cBhvr>
                                    </p:animEffect>
                                  </p:childTnLst>
                                </p:cTn>
                              </p:par>
                              <p:par>
                                <p:cTn id="20" presetID="10" presetClass="entr" presetSubtype="0" fill="hold" nodeType="withEffect">
                                  <p:stCondLst>
                                    <p:cond delay="50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500"/>
                                        <p:tgtEl>
                                          <p:spTgt spid="130"/>
                                        </p:tgtEl>
                                      </p:cBhvr>
                                    </p:animEffect>
                                  </p:childTnLst>
                                </p:cTn>
                              </p:par>
                              <p:par>
                                <p:cTn id="23" presetID="10" presetClass="entr" presetSubtype="0" fill="hold" nodeType="withEffect">
                                  <p:stCondLst>
                                    <p:cond delay="10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par>
                                <p:cTn id="26" presetID="10" presetClass="entr" presetSubtype="0" fill="hold" nodeType="withEffect">
                                  <p:stCondLst>
                                    <p:cond delay="10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par>
                                <p:cTn id="29" presetID="10" presetClass="entr" presetSubtype="0" fill="hold" nodeType="withEffect">
                                  <p:stCondLst>
                                    <p:cond delay="10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nodeType="withEffect">
                                  <p:stCondLst>
                                    <p:cond delay="100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500"/>
                                        <p:tgtEl>
                                          <p:spTgt spid="129"/>
                                        </p:tgtEl>
                                      </p:cBhvr>
                                    </p:animEffect>
                                  </p:childTnLst>
                                </p:cTn>
                              </p:par>
                              <p:par>
                                <p:cTn id="35" presetID="10" presetClass="entr" presetSubtype="0" fill="hold" nodeType="withEffect">
                                  <p:stCondLst>
                                    <p:cond delay="100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par>
                                <p:cTn id="38" presetID="10" presetClass="entr" presetSubtype="0" fill="hold" nodeType="withEffect">
                                  <p:stCondLst>
                                    <p:cond delay="150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par>
                                <p:cTn id="41" presetID="10" presetClass="entr" presetSubtype="0" fill="hold" nodeType="withEffect">
                                  <p:stCondLst>
                                    <p:cond delay="150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par>
                                <p:cTn id="44" presetID="10" presetClass="entr" presetSubtype="0" fill="hold" nodeType="withEffect">
                                  <p:stCondLst>
                                    <p:cond delay="150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nodeType="withEffect">
                                  <p:stCondLst>
                                    <p:cond delay="1500"/>
                                  </p:stCondLst>
                                  <p:childTnLst>
                                    <p:set>
                                      <p:cBhvr>
                                        <p:cTn id="48" dur="1" fill="hold">
                                          <p:stCondLst>
                                            <p:cond delay="0"/>
                                          </p:stCondLst>
                                        </p:cTn>
                                        <p:tgtEl>
                                          <p:spTgt spid="128"/>
                                        </p:tgtEl>
                                        <p:attrNameLst>
                                          <p:attrName>style.visibility</p:attrName>
                                        </p:attrNameLst>
                                      </p:cBhvr>
                                      <p:to>
                                        <p:strVal val="visible"/>
                                      </p:to>
                                    </p:set>
                                    <p:animEffect transition="in" filter="fade">
                                      <p:cBhvr>
                                        <p:cTn id="49" dur="500"/>
                                        <p:tgtEl>
                                          <p:spTgt spid="128"/>
                                        </p:tgtEl>
                                      </p:cBhvr>
                                    </p:animEffect>
                                  </p:childTnLst>
                                </p:cTn>
                              </p:par>
                              <p:par>
                                <p:cTn id="50" presetID="10" presetClass="entr" presetSubtype="0" fill="hold" nodeType="withEffect">
                                  <p:stCondLst>
                                    <p:cond delay="150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par>
                                <p:cTn id="53" presetID="10" presetClass="entr" presetSubtype="0" fill="hold" nodeType="withEffect">
                                  <p:stCondLst>
                                    <p:cond delay="200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nodeType="withEffect">
                                  <p:stCondLst>
                                    <p:cond delay="2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nodeType="withEffect">
                                  <p:stCondLst>
                                    <p:cond delay="30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35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nodeType="withEffect">
                                  <p:stCondLst>
                                    <p:cond delay="400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nodeType="withEffect">
                                  <p:stCondLst>
                                    <p:cond delay="450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CE53C-0A48-874F-B0C9-8DF5D3A6B774}"/>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D6DD98-8195-A74A-B259-E78204DC74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8" name="Straight Connector 7">
            <a:extLst>
              <a:ext uri="{FF2B5EF4-FFF2-40B4-BE49-F238E27FC236}">
                <a16:creationId xmlns:a16="http://schemas.microsoft.com/office/drawing/2014/main" id="{4F052E48-376F-0541-A72B-00D82024F2B3}"/>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778FD30-3E0F-6942-808D-85EE157B351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5F17F8F3-E150-5A44-8D30-D6056A34CC8D}"/>
              </a:ext>
            </a:extLst>
          </p:cNvPr>
          <p:cNvSpPr txBox="1">
            <a:spLocks/>
          </p:cNvSpPr>
          <p:nvPr/>
        </p:nvSpPr>
        <p:spPr>
          <a:xfrm>
            <a:off x="371387" y="1628775"/>
            <a:ext cx="11449138" cy="612775"/>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FINALLY…</a:t>
            </a:r>
          </a:p>
        </p:txBody>
      </p:sp>
      <p:sp>
        <p:nvSpPr>
          <p:cNvPr id="13" name="TextBox 12"/>
          <p:cNvSpPr txBox="1"/>
          <p:nvPr/>
        </p:nvSpPr>
        <p:spPr>
          <a:xfrm>
            <a:off x="371385" y="2253470"/>
            <a:ext cx="5904003" cy="4145750"/>
          </a:xfrm>
          <a:prstGeom prst="rect">
            <a:avLst/>
          </a:prstGeom>
          <a:noFill/>
        </p:spPr>
        <p:txBody>
          <a:bodyPr wrap="square" lIns="0" tIns="0" rIns="0" bIns="0" rtlCol="0">
            <a:spAutoFit/>
          </a:bodyPr>
          <a:lstStyle/>
          <a:p>
            <a:pPr>
              <a:lnSpc>
                <a:spcPts val="2400"/>
              </a:lnSpc>
              <a:spcAft>
                <a:spcPts val="1500"/>
              </a:spcAft>
              <a:buClr>
                <a:srgbClr val="5F295F"/>
              </a:buClr>
            </a:pPr>
            <a:r>
              <a:rPr lang="en-GB" b="1" dirty="0" err="1">
                <a:solidFill>
                  <a:srgbClr val="5B6670"/>
                </a:solidFill>
                <a:latin typeface="Open Sans" panose="020B0606030504020204" pitchFamily="34" charset="0"/>
                <a:ea typeface="Open Sans" panose="020B0606030504020204" pitchFamily="34" charset="0"/>
                <a:cs typeface="Open Sans" panose="020B0606030504020204" pitchFamily="34" charset="0"/>
              </a:rPr>
              <a:t>BuildPartner</a:t>
            </a: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 Directory</a:t>
            </a:r>
            <a:r>
              <a:rPr lang="en-GB" b="1" dirty="0">
                <a:solidFill>
                  <a:srgbClr val="5B6670"/>
                </a:solidFill>
                <a:latin typeface="Open Sans Semibold" panose="020B0606030504020204" pitchFamily="34" charset="0"/>
                <a:ea typeface="Open Sans Semibold" panose="020B0606030504020204" pitchFamily="34" charset="0"/>
                <a:cs typeface="Open Sans Semibold" panose="020B0606030504020204" pitchFamily="34" charset="0"/>
              </a:rPr>
              <a:t/>
            </a:r>
            <a:br>
              <a:rPr lang="en-GB" b="1" dirty="0">
                <a:solidFill>
                  <a:srgbClr val="5B6670"/>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Promote your business free of charge</a:t>
            </a:r>
          </a:p>
          <a:p>
            <a:pPr>
              <a:lnSpc>
                <a:spcPts val="2400"/>
              </a:lnSpc>
              <a:spcAft>
                <a:spcPts val="1500"/>
              </a:spcAft>
              <a:buClr>
                <a:srgbClr val="5F295F"/>
              </a:buClr>
            </a:pPr>
            <a:r>
              <a:rPr lang="en-GB" b="1" dirty="0" err="1">
                <a:solidFill>
                  <a:srgbClr val="5B6670"/>
                </a:solidFill>
                <a:latin typeface="Open Sans" panose="020B0606030504020204" pitchFamily="34" charset="0"/>
                <a:ea typeface="Open Sans" panose="020B0606030504020204" pitchFamily="34" charset="0"/>
                <a:cs typeface="Open Sans" panose="020B0606030504020204" pitchFamily="34" charset="0"/>
              </a:rPr>
              <a:t>BuildStore</a:t>
            </a: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 Gallery &amp; Social Media</a:t>
            </a:r>
            <a:r>
              <a:rPr lang="en-GB" b="1" dirty="0">
                <a:solidFill>
                  <a:srgbClr val="5B6670"/>
                </a:solidFill>
                <a:latin typeface="Open Sans Semibold" panose="020B0606030504020204" pitchFamily="34" charset="0"/>
                <a:ea typeface="Open Sans Semibold" panose="020B0606030504020204" pitchFamily="34" charset="0"/>
                <a:cs typeface="Open Sans Semibold" panose="020B0606030504020204" pitchFamily="34" charset="0"/>
              </a:rPr>
              <a:t/>
            </a:r>
            <a:br>
              <a:rPr lang="en-GB" b="1" dirty="0">
                <a:solidFill>
                  <a:srgbClr val="5B6670"/>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Promote your designs free of charge with a link to your own website</a:t>
            </a:r>
          </a:p>
          <a:p>
            <a:pPr marL="177800" indent="-177800">
              <a:lnSpc>
                <a:spcPts val="2400"/>
              </a:lnSpc>
              <a:spcAft>
                <a:spcPts val="1500"/>
              </a:spcAft>
              <a:buClr>
                <a:srgbClr val="5F295F"/>
              </a:buClr>
              <a:buFont typeface="Arial" panose="020B0604020202020204" pitchFamily="34" charset="0"/>
              <a:buChar char="•"/>
            </a:pP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a:lnSpc>
                <a:spcPts val="2400"/>
              </a:lnSpc>
              <a:spcAft>
                <a:spcPts val="1500"/>
              </a:spcAft>
              <a:buClr>
                <a:srgbClr val="5F295F"/>
              </a:buClr>
            </a:pP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How to get in touch…</a:t>
            </a:r>
          </a:p>
          <a:p>
            <a:pPr marL="266700" indent="-266700" defTabSz="-11845925">
              <a:lnSpc>
                <a:spcPct val="90000"/>
              </a:lnSpc>
              <a:spcBef>
                <a:spcPct val="20000"/>
              </a:spcBef>
            </a:pPr>
            <a:r>
              <a:rPr lang="en-GB" b="1" dirty="0">
                <a:solidFill>
                  <a:srgbClr val="55295F"/>
                </a:solidFill>
                <a:latin typeface="Open Sans Semibold" panose="020B0706030804020204" pitchFamily="34" charset="0"/>
                <a:ea typeface="Open Sans Semibold" panose="020B0706030804020204" pitchFamily="34" charset="0"/>
                <a:cs typeface="Open Sans Semibold" panose="020B0706030804020204" pitchFamily="34" charset="0"/>
              </a:rPr>
              <a:t>T</a:t>
            </a:r>
            <a:r>
              <a:rPr lang="en-GB" b="1"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+44(0)345 223 4888</a:t>
            </a:r>
          </a:p>
          <a:p>
            <a:pPr marL="266700" indent="-266700" defTabSz="-11845925">
              <a:lnSpc>
                <a:spcPct val="90000"/>
              </a:lnSpc>
              <a:spcBef>
                <a:spcPct val="20000"/>
              </a:spcBef>
            </a:pPr>
            <a:r>
              <a:rPr lang="en-GB" b="1" dirty="0">
                <a:solidFill>
                  <a:srgbClr val="55295F"/>
                </a:solidFill>
                <a:latin typeface="Open Sans Semibold" panose="020B0706030804020204" pitchFamily="34" charset="0"/>
                <a:ea typeface="Open Sans Semibold" panose="020B0706030804020204" pitchFamily="34" charset="0"/>
                <a:cs typeface="Open Sans Semibold" panose="020B0706030804020204" pitchFamily="34" charset="0"/>
              </a:rPr>
              <a:t>E</a:t>
            </a:r>
            <a:r>
              <a:rPr lang="en-GB" b="1"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enquiries@buildstore.co.uk</a:t>
            </a:r>
          </a:p>
          <a:p>
            <a:pPr marL="266700" indent="-266700" defTabSz="-11845925">
              <a:lnSpc>
                <a:spcPct val="90000"/>
              </a:lnSpc>
              <a:spcBef>
                <a:spcPct val="20000"/>
              </a:spcBef>
            </a:pPr>
            <a:r>
              <a:rPr lang="en-GB" b="1" dirty="0">
                <a:solidFill>
                  <a:srgbClr val="55295F"/>
                </a:solidFill>
                <a:latin typeface="Open Sans Semibold" panose="020B0706030804020204" pitchFamily="34" charset="0"/>
                <a:ea typeface="Open Sans Semibold" panose="020B0706030804020204" pitchFamily="34" charset="0"/>
                <a:cs typeface="Open Sans Semibold" panose="020B0706030804020204" pitchFamily="34" charset="0"/>
              </a:rPr>
              <a:t>W</a:t>
            </a:r>
            <a:r>
              <a:rPr lang="en-GB" b="1"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hlinkClick r:id="rId4"/>
              </a:rPr>
              <a:t>www.buildstore.co.uk</a:t>
            </a:r>
            <a:endPar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2400"/>
              </a:lnSpc>
              <a:spcAft>
                <a:spcPts val="1500"/>
              </a:spcAft>
              <a:buClr>
                <a:srgbClr val="5F295F"/>
              </a:buClr>
            </a:pP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03EBE294-1656-7642-9ACD-C173B97E0874}"/>
              </a:ext>
            </a:extLst>
          </p:cNvPr>
          <p:cNvGrpSpPr/>
          <p:nvPr/>
        </p:nvGrpSpPr>
        <p:grpSpPr>
          <a:xfrm>
            <a:off x="6924675" y="1628775"/>
            <a:ext cx="4895851" cy="3110455"/>
            <a:chOff x="6924675" y="1628775"/>
            <a:chExt cx="4895851" cy="3110455"/>
          </a:xfrm>
        </p:grpSpPr>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4675" y="1628775"/>
              <a:ext cx="4098925" cy="2866191"/>
            </a:xfrm>
            <a:prstGeom prst="rect">
              <a:avLst/>
            </a:prstGeom>
            <a:effectLst>
              <a:outerShdw blurRad="50800" dist="63500" dir="2700000" algn="tl" rotWithShape="0">
                <a:prstClr val="black">
                  <a:alpha val="20000"/>
                </a:prstClr>
              </a:outerShdw>
            </a:effectLst>
          </p:spPr>
        </p:pic>
        <p:sp>
          <p:nvSpPr>
            <p:cNvPr id="15" name="TextBox 14">
              <a:extLst>
                <a:ext uri="{FF2B5EF4-FFF2-40B4-BE49-F238E27FC236}">
                  <a16:creationId xmlns:a16="http://schemas.microsoft.com/office/drawing/2014/main" id="{844C1492-F0B8-B140-804E-A679B4180C8F}"/>
                </a:ext>
              </a:extLst>
            </p:cNvPr>
            <p:cNvSpPr txBox="1"/>
            <p:nvPr/>
          </p:nvSpPr>
          <p:spPr>
            <a:xfrm>
              <a:off x="6924676" y="4492574"/>
              <a:ext cx="4895850" cy="246656"/>
            </a:xfrm>
            <a:prstGeom prst="rect">
              <a:avLst/>
            </a:prstGeom>
            <a:noFill/>
          </p:spPr>
          <p:txBody>
            <a:bodyPr wrap="square" lIns="0" rIns="0" rtlCol="0" anchor="ctr" anchorCtr="0">
              <a:noAutofit/>
            </a:bodyPr>
            <a:lstStyle/>
            <a:p>
              <a:r>
                <a:rPr lang="en-GB" sz="700" b="1" dirty="0">
                  <a:solidFill>
                    <a:srgbClr val="5B6670"/>
                  </a:solidFill>
                  <a:latin typeface="Open Sans Semibold" panose="020B0606030504020204" pitchFamily="34" charset="0"/>
                  <a:ea typeface="Open Sans Semibold" panose="020B0606030504020204" pitchFamily="34" charset="0"/>
                  <a:cs typeface="Open Sans Semibold" panose="020B0606030504020204" pitchFamily="34" charset="0"/>
                </a:rPr>
                <a:t>Image courtesy of Coda Bespoke</a:t>
              </a:r>
            </a:p>
          </p:txBody>
        </p:sp>
      </p:grpSp>
      <p:grpSp>
        <p:nvGrpSpPr>
          <p:cNvPr id="11" name="Group 10">
            <a:extLst>
              <a:ext uri="{FF2B5EF4-FFF2-40B4-BE49-F238E27FC236}">
                <a16:creationId xmlns:a16="http://schemas.microsoft.com/office/drawing/2014/main" id="{C48EC724-CFCC-A147-8977-B086B3B15BDC}"/>
              </a:ext>
            </a:extLst>
          </p:cNvPr>
          <p:cNvGrpSpPr/>
          <p:nvPr/>
        </p:nvGrpSpPr>
        <p:grpSpPr>
          <a:xfrm>
            <a:off x="6924676" y="2916238"/>
            <a:ext cx="4895850" cy="3580672"/>
            <a:chOff x="6924676" y="2916238"/>
            <a:chExt cx="4895850" cy="3580672"/>
          </a:xfrm>
        </p:grpSpPr>
        <p:grpSp>
          <p:nvGrpSpPr>
            <p:cNvPr id="5" name="Group 4">
              <a:extLst>
                <a:ext uri="{FF2B5EF4-FFF2-40B4-BE49-F238E27FC236}">
                  <a16:creationId xmlns:a16="http://schemas.microsoft.com/office/drawing/2014/main" id="{224B8D0B-665F-BD49-92F0-8F726A564A5C}"/>
                </a:ext>
              </a:extLst>
            </p:cNvPr>
            <p:cNvGrpSpPr/>
            <p:nvPr/>
          </p:nvGrpSpPr>
          <p:grpSpPr>
            <a:xfrm>
              <a:off x="8996019" y="2916238"/>
              <a:ext cx="2824505" cy="3321050"/>
              <a:chOff x="-3616960" y="3223270"/>
              <a:chExt cx="2868790" cy="3373120"/>
            </a:xfrm>
            <a:effectLst>
              <a:outerShdw blurRad="50800" dist="63500" dir="2700000" algn="tl" rotWithShape="0">
                <a:prstClr val="black">
                  <a:alpha val="20000"/>
                </a:prstClr>
              </a:outerShdw>
            </a:effectLst>
          </p:grpSpPr>
          <p:sp>
            <p:nvSpPr>
              <p:cNvPr id="3" name="Rectangle 2">
                <a:extLst>
                  <a:ext uri="{FF2B5EF4-FFF2-40B4-BE49-F238E27FC236}">
                    <a16:creationId xmlns:a16="http://schemas.microsoft.com/office/drawing/2014/main" id="{9EE68986-5B90-E24F-B6D8-F1EF106467C4}"/>
                  </a:ext>
                </a:extLst>
              </p:cNvPr>
              <p:cNvSpPr/>
              <p:nvPr/>
            </p:nvSpPr>
            <p:spPr>
              <a:xfrm>
                <a:off x="-3616960" y="3223270"/>
                <a:ext cx="2868790" cy="3373120"/>
              </a:xfrm>
              <a:prstGeom prst="rect">
                <a:avLst/>
              </a:prstGeom>
              <a:solidFill>
                <a:schemeClr val="bg1"/>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76320" y="3351382"/>
                <a:ext cx="2787510" cy="3116897"/>
              </a:xfrm>
              <a:prstGeom prst="rect">
                <a:avLst/>
              </a:prstGeom>
            </p:spPr>
          </p:pic>
        </p:grpSp>
        <p:sp>
          <p:nvSpPr>
            <p:cNvPr id="14" name="TextBox 13">
              <a:extLst>
                <a:ext uri="{FF2B5EF4-FFF2-40B4-BE49-F238E27FC236}">
                  <a16:creationId xmlns:a16="http://schemas.microsoft.com/office/drawing/2014/main" id="{78F26304-8556-8545-95D9-56ADCB9E1E74}"/>
                </a:ext>
              </a:extLst>
            </p:cNvPr>
            <p:cNvSpPr txBox="1"/>
            <p:nvPr/>
          </p:nvSpPr>
          <p:spPr>
            <a:xfrm>
              <a:off x="6924676" y="6250254"/>
              <a:ext cx="4895850" cy="246656"/>
            </a:xfrm>
            <a:prstGeom prst="rect">
              <a:avLst/>
            </a:prstGeom>
            <a:noFill/>
          </p:spPr>
          <p:txBody>
            <a:bodyPr wrap="square" lIns="0" rIns="0" rtlCol="0" anchor="ctr" anchorCtr="0">
              <a:noAutofit/>
            </a:bodyPr>
            <a:lstStyle/>
            <a:p>
              <a:pPr algn="r"/>
              <a:r>
                <a:rPr lang="en-GB" sz="700" b="1" dirty="0">
                  <a:solidFill>
                    <a:srgbClr val="5B6670"/>
                  </a:solidFill>
                  <a:latin typeface="Open Sans Semibold" panose="020B0606030504020204" pitchFamily="34" charset="0"/>
                  <a:ea typeface="Open Sans Semibold" panose="020B0606030504020204" pitchFamily="34" charset="0"/>
                  <a:cs typeface="Open Sans Semibold" panose="020B0606030504020204" pitchFamily="34" charset="0"/>
                </a:rPr>
                <a:t>Image courtesy of Atelier Architecture &amp; Design Ltd</a:t>
              </a:r>
            </a:p>
          </p:txBody>
        </p:sp>
      </p:grpSp>
    </p:spTree>
    <p:extLst>
      <p:ext uri="{BB962C8B-B14F-4D97-AF65-F5344CB8AC3E}">
        <p14:creationId xmlns:p14="http://schemas.microsoft.com/office/powerpoint/2010/main" val="1215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E0EB97-E96D-0149-B774-5E61427AE94F}"/>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43C3B3D-B437-CB4B-A9BD-EB22C3D5A802}"/>
              </a:ext>
            </a:extLst>
          </p:cNvPr>
          <p:cNvSpPr txBox="1">
            <a:spLocks/>
          </p:cNvSpPr>
          <p:nvPr/>
        </p:nvSpPr>
        <p:spPr>
          <a:xfrm>
            <a:off x="371385" y="1628775"/>
            <a:ext cx="11449139" cy="60989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AGENDA</a:t>
            </a:r>
          </a:p>
        </p:txBody>
      </p:sp>
      <p:sp>
        <p:nvSpPr>
          <p:cNvPr id="6" name="TextBox 5">
            <a:extLst>
              <a:ext uri="{FF2B5EF4-FFF2-40B4-BE49-F238E27FC236}">
                <a16:creationId xmlns:a16="http://schemas.microsoft.com/office/drawing/2014/main" id="{A77CFDE9-3814-5946-92F2-98A08F83A502}"/>
              </a:ext>
            </a:extLst>
          </p:cNvPr>
          <p:cNvSpPr txBox="1"/>
          <p:nvPr/>
        </p:nvSpPr>
        <p:spPr>
          <a:xfrm>
            <a:off x="371386" y="2276475"/>
            <a:ext cx="6372314" cy="4213224"/>
          </a:xfrm>
          <a:prstGeom prst="rect">
            <a:avLst/>
          </a:prstGeom>
          <a:noFill/>
        </p:spPr>
        <p:txBody>
          <a:bodyPr wrap="square" lIns="0" tIns="0" rIns="0" bIns="0" rtlCol="0">
            <a:noAutofit/>
          </a:bodyPr>
          <a:lstStyle/>
          <a:p>
            <a:pPr marL="177800" indent="-177800">
              <a:lnSpc>
                <a:spcPts val="2160"/>
              </a:lnSpc>
              <a:spcAft>
                <a:spcPts val="1200"/>
              </a:spcAft>
              <a:buClr>
                <a:srgbClr val="5F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Market Overview</a:t>
            </a:r>
          </a:p>
          <a:p>
            <a:pPr marL="177800" indent="-177800">
              <a:lnSpc>
                <a:spcPts val="2160"/>
              </a:lnSpc>
              <a:spcAft>
                <a:spcPts val="1200"/>
              </a:spcAft>
              <a:buClr>
                <a:srgbClr val="5F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Design, Construction &amp; Impact on Finance Options</a:t>
            </a:r>
          </a:p>
          <a:p>
            <a:pPr marL="177800" indent="-177800">
              <a:lnSpc>
                <a:spcPts val="2160"/>
              </a:lnSpc>
              <a:spcAft>
                <a:spcPts val="1200"/>
              </a:spcAft>
              <a:buClr>
                <a:srgbClr val="5F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Risk Mitigation &amp; Processes</a:t>
            </a:r>
          </a:p>
          <a:p>
            <a:pPr marL="177800" indent="-177800">
              <a:lnSpc>
                <a:spcPts val="2160"/>
              </a:lnSpc>
              <a:spcAft>
                <a:spcPts val="1200"/>
              </a:spcAft>
              <a:buClr>
                <a:srgbClr val="5F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Solution Based Products</a:t>
            </a:r>
          </a:p>
          <a:p>
            <a:pPr marL="177800" indent="-177800">
              <a:lnSpc>
                <a:spcPts val="2160"/>
              </a:lnSpc>
              <a:spcAft>
                <a:spcPts val="1200"/>
              </a:spcAft>
              <a:buClr>
                <a:srgbClr val="5F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Other </a:t>
            </a:r>
            <a:r>
              <a:rPr lang="en-GB"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Opportunities</a:t>
            </a: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marL="177800" indent="-177800">
              <a:lnSpc>
                <a:spcPts val="2160"/>
              </a:lnSpc>
              <a:spcAft>
                <a:spcPts val="1200"/>
              </a:spcAft>
              <a:buClr>
                <a:srgbClr val="5F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Why BuildStore?</a:t>
            </a:r>
          </a:p>
        </p:txBody>
      </p:sp>
      <p:pic>
        <p:nvPicPr>
          <p:cNvPr id="14" name="Picture 13">
            <a:extLst>
              <a:ext uri="{FF2B5EF4-FFF2-40B4-BE49-F238E27FC236}">
                <a16:creationId xmlns:a16="http://schemas.microsoft.com/office/drawing/2014/main" id="{FEEFDB74-B902-B14D-9B92-061393E74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5" name="Straight Connector 14">
            <a:extLst>
              <a:ext uri="{FF2B5EF4-FFF2-40B4-BE49-F238E27FC236}">
                <a16:creationId xmlns:a16="http://schemas.microsoft.com/office/drawing/2014/main" id="{652F94B2-5D64-4E43-8A17-64445B877944}"/>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716BCEB-88AD-E349-9B97-A8BA0B6A702E}"/>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4674" y="2257527"/>
            <a:ext cx="4895850" cy="3979761"/>
          </a:xfrm>
          <a:prstGeom prst="rect">
            <a:avLst/>
          </a:prstGeom>
        </p:spPr>
      </p:pic>
    </p:spTree>
    <p:extLst>
      <p:ext uri="{BB962C8B-B14F-4D97-AF65-F5344CB8AC3E}">
        <p14:creationId xmlns:p14="http://schemas.microsoft.com/office/powerpoint/2010/main" val="191309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0FED38-2C52-694D-A36A-48AC98288F3B}"/>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4AF40C70-415C-6546-B6A5-573D178300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20" name="Straight Connector 19">
            <a:extLst>
              <a:ext uri="{FF2B5EF4-FFF2-40B4-BE49-F238E27FC236}">
                <a16:creationId xmlns:a16="http://schemas.microsoft.com/office/drawing/2014/main" id="{1D1BF051-90B6-554C-9F2A-9275FAC68345}"/>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C96B0052-5C5B-5D42-AA2F-05DC596073C0}"/>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itle 1">
            <a:extLst>
              <a:ext uri="{FF2B5EF4-FFF2-40B4-BE49-F238E27FC236}">
                <a16:creationId xmlns:a16="http://schemas.microsoft.com/office/drawing/2014/main" id="{43899E2B-A3C4-2342-818B-E2F40B73850A}"/>
              </a:ext>
            </a:extLst>
          </p:cNvPr>
          <p:cNvSpPr txBox="1">
            <a:spLocks/>
          </p:cNvSpPr>
          <p:nvPr/>
        </p:nvSpPr>
        <p:spPr>
          <a:xfrm>
            <a:off x="378662" y="1628775"/>
            <a:ext cx="11449139" cy="609700"/>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MARKET OVERVIEW</a:t>
            </a:r>
          </a:p>
        </p:txBody>
      </p:sp>
      <p:sp>
        <p:nvSpPr>
          <p:cNvPr id="2" name="TextBox 1"/>
          <p:cNvSpPr txBox="1"/>
          <p:nvPr/>
        </p:nvSpPr>
        <p:spPr>
          <a:xfrm>
            <a:off x="385127" y="2252136"/>
            <a:ext cx="5710873" cy="3985152"/>
          </a:xfrm>
          <a:prstGeom prst="rect">
            <a:avLst/>
          </a:prstGeom>
          <a:noFill/>
        </p:spPr>
        <p:txBody>
          <a:bodyPr wrap="square" lIns="0" tIns="0" rIns="0" bIns="0" rtlCol="0">
            <a:noAutofit/>
          </a:bodyPr>
          <a:lstStyle/>
          <a:p>
            <a:pPr>
              <a:lnSpc>
                <a:spcPts val="2400"/>
              </a:lnSpc>
              <a:spcAft>
                <a:spcPts val="1200"/>
              </a:spcAft>
            </a:pP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2019 A LANDMARK YEAR</a:t>
            </a:r>
          </a:p>
          <a:p>
            <a:pPr>
              <a:lnSpc>
                <a:spcPts val="2400"/>
              </a:lnSpc>
              <a:spcAft>
                <a:spcPts val="1200"/>
              </a:spcAf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47,000 people registering their desire to self or custom build on Right to Build Registers. This will only grow.</a:t>
            </a:r>
          </a:p>
          <a:p>
            <a:pPr>
              <a:lnSpc>
                <a:spcPts val="2400"/>
              </a:lnSpc>
              <a:spcAft>
                <a:spcPts val="1200"/>
              </a:spcAft>
            </a:pP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a:lnSpc>
                <a:spcPts val="2400"/>
              </a:lnSpc>
              <a:spcAft>
                <a:spcPts val="1200"/>
              </a:spcAft>
            </a:pP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LOCAL AUTHORITIES</a:t>
            </a:r>
          </a:p>
          <a:p>
            <a:pPr>
              <a:lnSpc>
                <a:spcPts val="2400"/>
              </a:lnSpc>
              <a:spcAft>
                <a:spcPts val="1200"/>
              </a:spcAf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Local authorities are starting to build serviced plots into their planning - even larger builders are now having to release land from their site plans.</a:t>
            </a:r>
          </a:p>
        </p:txBody>
      </p:sp>
      <p:sp>
        <p:nvSpPr>
          <p:cNvPr id="10" name="TextBox 9">
            <a:extLst>
              <a:ext uri="{FF2B5EF4-FFF2-40B4-BE49-F238E27FC236}">
                <a16:creationId xmlns:a16="http://schemas.microsoft.com/office/drawing/2014/main" id="{5E054DD3-DF48-EA49-9A40-78EEE7D86739}"/>
              </a:ext>
            </a:extLst>
          </p:cNvPr>
          <p:cNvSpPr txBox="1"/>
          <p:nvPr/>
        </p:nvSpPr>
        <p:spPr>
          <a:xfrm>
            <a:off x="6924676" y="2241550"/>
            <a:ext cx="4903126" cy="3087832"/>
          </a:xfrm>
          <a:prstGeom prst="rect">
            <a:avLst/>
          </a:prstGeom>
          <a:solidFill>
            <a:srgbClr val="5F295F"/>
          </a:solidFill>
          <a:ln>
            <a:solidFill>
              <a:srgbClr val="5F295F"/>
            </a:solidFill>
          </a:ln>
        </p:spPr>
        <p:txBody>
          <a:bodyPr wrap="square" lIns="180000" tIns="180000" rIns="180000" bIns="180000" rtlCol="0" anchor="t" anchorCtr="0">
            <a:noAutofit/>
          </a:bodyPr>
          <a:lstStyle/>
          <a:p>
            <a:pPr>
              <a:lnSpc>
                <a:spcPts val="2400"/>
              </a:lnSpc>
              <a:spcAft>
                <a:spcPts val="1200"/>
              </a:spcAft>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“The time has never been better for anyone wanting an owner-commissioned home, with the Right to Build ensuring that is supported legislatively and on an individual council level. What’s more, there are more finance companies and products servicing the market, and more companies operating in the field.”		</a:t>
            </a:r>
          </a:p>
          <a:p>
            <a:pPr>
              <a:lnSpc>
                <a:spcPts val="2400"/>
              </a:lnSpc>
              <a:spcAft>
                <a:spcPts val="1200"/>
              </a:spcAft>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National Custom &amp; Self Build Association (</a:t>
            </a:r>
            <a:r>
              <a:rPr lang="en-GB"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NaCSBA</a:t>
            </a: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9922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3DBC74-D793-F84F-A47A-5279A838F9AA}"/>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E90F6905-E254-BB4E-8C20-CBC35CB9C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6" name="Straight Connector 15">
            <a:extLst>
              <a:ext uri="{FF2B5EF4-FFF2-40B4-BE49-F238E27FC236}">
                <a16:creationId xmlns:a16="http://schemas.microsoft.com/office/drawing/2014/main" id="{8EB1F2D4-6618-9546-B8BE-027A9B8D87DE}"/>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0844E86-A036-B34C-A190-BEE3312CCD3B}"/>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380485" y="2254604"/>
            <a:ext cx="5715515" cy="1231106"/>
          </a:xfrm>
          <a:prstGeom prst="rect">
            <a:avLst/>
          </a:prstGeom>
          <a:noFill/>
        </p:spPr>
        <p:txBody>
          <a:bodyPr wrap="square" lIns="0" tIns="0" rIns="0" bIns="0" rtlCol="0">
            <a:spAutoFit/>
          </a:bodyPr>
          <a:lstStyle/>
          <a:p>
            <a:pPr>
              <a:lnSpc>
                <a:spcPts val="2400"/>
              </a:lnSpc>
            </a:pP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Help to Build Equity Loan Scheme </a:t>
            </a: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a:lnSpc>
                <a:spcPts val="2400"/>
              </a:lnSpc>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To address the imbalance by the Help to Buy scheme, which custom and self builders have been unable to access.</a:t>
            </a:r>
          </a:p>
        </p:txBody>
      </p:sp>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4675" y="2241551"/>
            <a:ext cx="4895850" cy="4001494"/>
          </a:xfrm>
          <a:prstGeom prst="rect">
            <a:avLst/>
          </a:prstGeom>
        </p:spPr>
      </p:pic>
      <p:sp>
        <p:nvSpPr>
          <p:cNvPr id="20" name="TextBox 19"/>
          <p:cNvSpPr txBox="1"/>
          <p:nvPr/>
        </p:nvSpPr>
        <p:spPr>
          <a:xfrm>
            <a:off x="6924676" y="5996802"/>
            <a:ext cx="4895850" cy="246656"/>
          </a:xfrm>
          <a:prstGeom prst="rect">
            <a:avLst/>
          </a:prstGeom>
          <a:noFill/>
        </p:spPr>
        <p:txBody>
          <a:bodyPr wrap="square" rtlCol="0" anchor="ctr" anchorCtr="0">
            <a:noAutofit/>
          </a:bodyPr>
          <a:lstStyle/>
          <a:p>
            <a:pPr algn="r"/>
            <a:r>
              <a:rPr lang="en-GB" sz="7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Image courtesy of Studio 30 Architects</a:t>
            </a:r>
          </a:p>
        </p:txBody>
      </p:sp>
      <p:sp>
        <p:nvSpPr>
          <p:cNvPr id="11" name="Title 1">
            <a:extLst>
              <a:ext uri="{FF2B5EF4-FFF2-40B4-BE49-F238E27FC236}">
                <a16:creationId xmlns:a16="http://schemas.microsoft.com/office/drawing/2014/main" id="{6C86DDB7-B0CF-5B4A-A98D-A32D3A24C589}"/>
              </a:ext>
            </a:extLst>
          </p:cNvPr>
          <p:cNvSpPr txBox="1">
            <a:spLocks/>
          </p:cNvSpPr>
          <p:nvPr/>
        </p:nvSpPr>
        <p:spPr>
          <a:xfrm>
            <a:off x="378662" y="1628775"/>
            <a:ext cx="11449139" cy="609700"/>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MARKET OVERVIEW</a:t>
            </a:r>
          </a:p>
        </p:txBody>
      </p:sp>
      <p:sp>
        <p:nvSpPr>
          <p:cNvPr id="12" name="TextBox 11">
            <a:extLst>
              <a:ext uri="{FF2B5EF4-FFF2-40B4-BE49-F238E27FC236}">
                <a16:creationId xmlns:a16="http://schemas.microsoft.com/office/drawing/2014/main" id="{E7274E6B-D46E-124A-9984-B0D6002EE47A}"/>
              </a:ext>
            </a:extLst>
          </p:cNvPr>
          <p:cNvSpPr txBox="1"/>
          <p:nvPr/>
        </p:nvSpPr>
        <p:spPr>
          <a:xfrm>
            <a:off x="375701" y="4117677"/>
            <a:ext cx="5720299" cy="1812067"/>
          </a:xfrm>
          <a:prstGeom prst="rect">
            <a:avLst/>
          </a:prstGeom>
          <a:solidFill>
            <a:srgbClr val="5F295F"/>
          </a:solidFill>
          <a:ln>
            <a:solidFill>
              <a:srgbClr val="5F295F"/>
            </a:solidFill>
          </a:ln>
        </p:spPr>
        <p:txBody>
          <a:bodyPr wrap="square" lIns="180000" tIns="180000" rIns="180000" bIns="180000" rtlCol="0" anchor="ctr" anchorCtr="0">
            <a:noAutofit/>
          </a:bodyPr>
          <a:lstStyle/>
          <a:p>
            <a:pPr>
              <a:lnSpc>
                <a:spcPts val="2400"/>
              </a:lnSpc>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“We will support community housing by helping people who want to build their own homes find plots of land and access the Help to Buy scheme.”</a:t>
            </a:r>
            <a:endParaRPr lang="en-GB" sz="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ts val="2400"/>
              </a:lnSpc>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Conservative Manifesto, Community Housing and Self Build</a:t>
            </a:r>
          </a:p>
        </p:txBody>
      </p:sp>
    </p:spTree>
    <p:extLst>
      <p:ext uri="{BB962C8B-B14F-4D97-AF65-F5344CB8AC3E}">
        <p14:creationId xmlns:p14="http://schemas.microsoft.com/office/powerpoint/2010/main" val="18981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6FDA9E0-7860-8B46-9CFC-096BA2DFCC67}"/>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9630" y="-346509"/>
            <a:ext cx="12192000" cy="6858000"/>
          </a:xfrm>
          <a:prstGeom prst="rect">
            <a:avLst/>
          </a:prstGeom>
        </p:spPr>
      </p:pic>
      <p:pic>
        <p:nvPicPr>
          <p:cNvPr id="35" name="Picture 34">
            <a:extLst>
              <a:ext uri="{FF2B5EF4-FFF2-40B4-BE49-F238E27FC236}">
                <a16:creationId xmlns:a16="http://schemas.microsoft.com/office/drawing/2014/main" id="{200CA9D4-0365-F94D-A070-68FEBCBC7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36" name="Straight Connector 35">
            <a:extLst>
              <a:ext uri="{FF2B5EF4-FFF2-40B4-BE49-F238E27FC236}">
                <a16:creationId xmlns:a16="http://schemas.microsoft.com/office/drawing/2014/main" id="{9C89F8FE-5E84-F64A-A229-9165FCCFEE6A}"/>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90796CF-AE1E-474F-8A66-DFBAF6AC46AD}"/>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C15163A7-DA9F-E845-85B5-DF9180ADDFDC}"/>
              </a:ext>
            </a:extLst>
          </p:cNvPr>
          <p:cNvSpPr txBox="1">
            <a:spLocks/>
          </p:cNvSpPr>
          <p:nvPr/>
        </p:nvSpPr>
        <p:spPr>
          <a:xfrm>
            <a:off x="384656" y="1642286"/>
            <a:ext cx="11435870" cy="599264"/>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DESIGN, CONSTRUCTION &amp; IMPACT ON FINANCE OPTIONS</a:t>
            </a:r>
          </a:p>
        </p:txBody>
      </p:sp>
      <p:sp>
        <p:nvSpPr>
          <p:cNvPr id="8" name="TextBox 7"/>
          <p:cNvSpPr txBox="1"/>
          <p:nvPr/>
        </p:nvSpPr>
        <p:spPr>
          <a:xfrm>
            <a:off x="371475" y="2253603"/>
            <a:ext cx="5720299" cy="3064481"/>
          </a:xfrm>
          <a:prstGeom prst="rect">
            <a:avLst/>
          </a:prstGeom>
          <a:noFill/>
        </p:spPr>
        <p:txBody>
          <a:bodyPr wrap="square" lIns="0" tIns="0" rIns="0" bIns="0" rtlCol="0">
            <a:noAutofit/>
          </a:bodyPr>
          <a:lstStyle/>
          <a:p>
            <a:pPr marL="177800"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Be aware of </a:t>
            </a:r>
            <a:r>
              <a:rPr lang="en-GB"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the external pallet and how this can effect lenders</a:t>
            </a:r>
            <a:r>
              <a:rPr lang="en-GB"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check with us if unsure. Make sure your client can afford to include these elements.</a:t>
            </a:r>
          </a:p>
          <a:p>
            <a:pPr marL="538163" lvl="3" indent="-355600">
              <a:lnSpc>
                <a:spcPts val="2160"/>
              </a:lnSpc>
              <a:spcAft>
                <a:spcPts val="300"/>
              </a:spcAft>
              <a:buClr>
                <a:srgbClr val="5F295F"/>
              </a:buClr>
              <a:buFont typeface="Lucida Grande" panose="020B06000405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Zinc, steel, sedum roofs, flat roofs</a:t>
            </a:r>
          </a:p>
          <a:p>
            <a:pPr marL="538163" lvl="3" indent="-355600">
              <a:lnSpc>
                <a:spcPts val="2160"/>
              </a:lnSpc>
              <a:spcAft>
                <a:spcPts val="300"/>
              </a:spcAft>
              <a:buClr>
                <a:srgbClr val="5F295F"/>
              </a:buClr>
              <a:buFont typeface="Lucida Grande" panose="020B06000405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Lightweight render  </a:t>
            </a:r>
          </a:p>
          <a:p>
            <a:pPr marL="538163" lvl="3" indent="-355600">
              <a:lnSpc>
                <a:spcPts val="2160"/>
              </a:lnSpc>
              <a:spcAft>
                <a:spcPts val="900"/>
              </a:spcAft>
              <a:buClr>
                <a:srgbClr val="5F295F"/>
              </a:buClr>
              <a:buFont typeface="Lucida Grande" panose="020B06000405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Timber cladding </a:t>
            </a:r>
          </a:p>
          <a:p>
            <a:pPr marL="177800" lvl="2"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Verify your client’s budget/project costings to make sure they work – that’s where we can help!</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4675" y="2241551"/>
            <a:ext cx="4895850" cy="3995737"/>
          </a:xfrm>
          <a:prstGeom prst="rect">
            <a:avLst/>
          </a:prstGeom>
        </p:spPr>
      </p:pic>
      <p:sp>
        <p:nvSpPr>
          <p:cNvPr id="12" name="TextBox 11">
            <a:extLst>
              <a:ext uri="{FF2B5EF4-FFF2-40B4-BE49-F238E27FC236}">
                <a16:creationId xmlns:a16="http://schemas.microsoft.com/office/drawing/2014/main" id="{625FDDD8-BCF9-BD43-AA71-D39200DD0089}"/>
              </a:ext>
            </a:extLst>
          </p:cNvPr>
          <p:cNvSpPr txBox="1"/>
          <p:nvPr/>
        </p:nvSpPr>
        <p:spPr>
          <a:xfrm>
            <a:off x="6924676" y="5990632"/>
            <a:ext cx="4895850" cy="246656"/>
          </a:xfrm>
          <a:prstGeom prst="rect">
            <a:avLst/>
          </a:prstGeom>
          <a:noFill/>
        </p:spPr>
        <p:txBody>
          <a:bodyPr wrap="square" rtlCol="0" anchor="ctr" anchorCtr="0">
            <a:noAutofit/>
          </a:bodyPr>
          <a:lstStyle/>
          <a:p>
            <a:pPr algn="r"/>
            <a:r>
              <a:rPr lang="en-GB" sz="7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Image courtesy of </a:t>
            </a:r>
            <a:r>
              <a:rPr lang="en-GB" sz="7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NHouse</a:t>
            </a:r>
            <a:endParaRPr lang="en-GB" sz="7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4" name="TextBox 13">
            <a:extLst>
              <a:ext uri="{FF2B5EF4-FFF2-40B4-BE49-F238E27FC236}">
                <a16:creationId xmlns:a16="http://schemas.microsoft.com/office/drawing/2014/main" id="{07DE7380-3086-B84E-BD3A-F444745A0238}"/>
              </a:ext>
            </a:extLst>
          </p:cNvPr>
          <p:cNvSpPr txBox="1"/>
          <p:nvPr/>
        </p:nvSpPr>
        <p:spPr>
          <a:xfrm>
            <a:off x="375701" y="5323840"/>
            <a:ext cx="5720299" cy="913448"/>
          </a:xfrm>
          <a:prstGeom prst="rect">
            <a:avLst/>
          </a:prstGeom>
          <a:solidFill>
            <a:srgbClr val="5F295F"/>
          </a:solidFill>
          <a:ln>
            <a:solidFill>
              <a:srgbClr val="5F295F"/>
            </a:solidFill>
          </a:ln>
        </p:spPr>
        <p:txBody>
          <a:bodyPr wrap="square" lIns="180000" tIns="180000" rIns="180000" bIns="180000" rtlCol="0" anchor="ctr" anchorCtr="0">
            <a:noAutofit/>
          </a:bodyPr>
          <a:lstStyle/>
          <a:p>
            <a:pPr>
              <a:lnSpc>
                <a:spcPts val="2400"/>
              </a:lnSpc>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Don’t restrict your clients funding options.  Establish a clear budget at outset with </a:t>
            </a:r>
            <a:r>
              <a:rPr lang="en-GB"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BuildStore</a:t>
            </a: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2258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6FDA9E0-7860-8B46-9CFC-096BA2DFCC67}"/>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49840"/>
            <a:ext cx="12192000" cy="6858000"/>
          </a:xfrm>
          <a:prstGeom prst="rect">
            <a:avLst/>
          </a:prstGeom>
        </p:spPr>
      </p:pic>
      <p:pic>
        <p:nvPicPr>
          <p:cNvPr id="35" name="Picture 34">
            <a:extLst>
              <a:ext uri="{FF2B5EF4-FFF2-40B4-BE49-F238E27FC236}">
                <a16:creationId xmlns:a16="http://schemas.microsoft.com/office/drawing/2014/main" id="{200CA9D4-0365-F94D-A070-68FEBCBC7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36" name="Straight Connector 35">
            <a:extLst>
              <a:ext uri="{FF2B5EF4-FFF2-40B4-BE49-F238E27FC236}">
                <a16:creationId xmlns:a16="http://schemas.microsoft.com/office/drawing/2014/main" id="{9C89F8FE-5E84-F64A-A229-9165FCCFEE6A}"/>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90796CF-AE1E-474F-8A66-DFBAF6AC46AD}"/>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itle 1">
            <a:extLst>
              <a:ext uri="{FF2B5EF4-FFF2-40B4-BE49-F238E27FC236}">
                <a16:creationId xmlns:a16="http://schemas.microsoft.com/office/drawing/2014/main" id="{C15163A7-DA9F-E845-85B5-DF9180ADDFDC}"/>
              </a:ext>
            </a:extLst>
          </p:cNvPr>
          <p:cNvSpPr txBox="1">
            <a:spLocks/>
          </p:cNvSpPr>
          <p:nvPr/>
        </p:nvSpPr>
        <p:spPr>
          <a:xfrm>
            <a:off x="371387" y="1628775"/>
            <a:ext cx="11449138" cy="612775"/>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RISK MITIGATION &amp; PROCESSES</a:t>
            </a:r>
          </a:p>
        </p:txBody>
      </p:sp>
      <p:sp>
        <p:nvSpPr>
          <p:cNvPr id="20" name="TextBox 19"/>
          <p:cNvSpPr txBox="1"/>
          <p:nvPr/>
        </p:nvSpPr>
        <p:spPr>
          <a:xfrm>
            <a:off x="381546" y="2255542"/>
            <a:ext cx="6362153" cy="3981745"/>
          </a:xfrm>
          <a:prstGeom prst="rect">
            <a:avLst/>
          </a:prstGeom>
          <a:noFill/>
        </p:spPr>
        <p:txBody>
          <a:bodyPr wrap="square" lIns="0" tIns="0" rIns="0" bIns="0" rtlCol="0">
            <a:noAutofit/>
          </a:bodyPr>
          <a:lstStyle/>
          <a:p>
            <a:pPr marL="177800"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Setting and verifying your client’s budget</a:t>
            </a:r>
          </a:p>
          <a:p>
            <a:pPr marL="177800"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Ensuring sufficient contingency </a:t>
            </a:r>
          </a:p>
          <a:p>
            <a:pPr marL="179388" indent="-179388">
              <a:lnSpc>
                <a:spcPts val="2000"/>
              </a:lnSpc>
              <a:spcAft>
                <a:spcPts val="300"/>
              </a:spcAft>
              <a:buClr>
                <a:srgbClr val="55295F"/>
              </a:buClr>
              <a:buFont typeface="Arial" panose="020B0604020202020204" pitchFamily="34" charset="0"/>
              <a:buChar char="•"/>
              <a:tabLst>
                <a:tab pos="538163" algn="l"/>
              </a:tabLst>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Higher lending percentages – </a:t>
            </a: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up to 95% of land and up to 95% of build costs</a:t>
            </a:r>
          </a:p>
          <a:p>
            <a:pPr marL="177800"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Cost based stage </a:t>
            </a:r>
            <a:r>
              <a:rPr lang="en-GB"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payments</a:t>
            </a:r>
          </a:p>
          <a:p>
            <a:pPr marL="177800" indent="-177800">
              <a:lnSpc>
                <a:spcPts val="2400"/>
              </a:lnSpc>
              <a:spcAft>
                <a:spcPts val="900"/>
              </a:spcAft>
              <a:buClr>
                <a:srgbClr val="5F295F"/>
              </a:buClr>
              <a:buFont typeface="Arial" panose="020B0604020202020204" pitchFamily="34" charset="0"/>
              <a:buChar char="•"/>
            </a:pPr>
            <a:r>
              <a:rPr lang="en-GB"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Advance Stage Payments</a:t>
            </a: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a:p>
            <a:pPr marL="177800"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Responsible build costs (costing evaluation) - £/</a:t>
            </a:r>
            <a:r>
              <a:rPr lang="en-GB" dirty="0" err="1">
                <a:solidFill>
                  <a:srgbClr val="5B6670"/>
                </a:solidFill>
                <a:latin typeface="Open Sans" panose="020B0606030504020204" pitchFamily="34" charset="0"/>
                <a:ea typeface="Open Sans" panose="020B0606030504020204" pitchFamily="34" charset="0"/>
                <a:cs typeface="Open Sans" panose="020B0606030504020204" pitchFamily="34" charset="0"/>
              </a:rPr>
              <a:t>sq</a:t>
            </a: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 m</a:t>
            </a:r>
          </a:p>
          <a:p>
            <a:pPr marL="177800" indent="-177800">
              <a:lnSpc>
                <a:spcPts val="2400"/>
              </a:lnSpc>
              <a:spcAft>
                <a:spcPts val="900"/>
              </a:spcAft>
              <a:buClr>
                <a:srgbClr val="5F295F"/>
              </a:buClr>
              <a:buFont typeface="Arial" panose="020B0604020202020204" pitchFamily="34" charset="0"/>
              <a:buChar char="•"/>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Tailored </a:t>
            </a:r>
            <a:r>
              <a:rPr lang="en-GB" dirty="0" smtClean="0">
                <a:solidFill>
                  <a:srgbClr val="5B6670"/>
                </a:solidFill>
                <a:latin typeface="Open Sans" panose="020B0606030504020204" pitchFamily="34" charset="0"/>
                <a:ea typeface="Open Sans" panose="020B0606030504020204" pitchFamily="34" charset="0"/>
                <a:cs typeface="Open Sans" panose="020B0606030504020204" pitchFamily="34" charset="0"/>
              </a:rPr>
              <a:t>Cash flow</a:t>
            </a:r>
            <a:endPar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a:extLst>
              <a:ext uri="{FF2B5EF4-FFF2-40B4-BE49-F238E27FC236}">
                <a16:creationId xmlns:a16="http://schemas.microsoft.com/office/drawing/2014/main" id="{4B09E815-DD95-284C-A297-ABD82BC148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8193" y="2241550"/>
            <a:ext cx="4882332" cy="3995738"/>
          </a:xfrm>
          <a:prstGeom prst="rect">
            <a:avLst/>
          </a:prstGeom>
        </p:spPr>
      </p:pic>
      <p:sp>
        <p:nvSpPr>
          <p:cNvPr id="27" name="Rectangle 26">
            <a:extLst>
              <a:ext uri="{FF2B5EF4-FFF2-40B4-BE49-F238E27FC236}">
                <a16:creationId xmlns:a16="http://schemas.microsoft.com/office/drawing/2014/main" id="{8A2F9380-A088-B340-B4D9-30B5ED3EEC0C}"/>
              </a:ext>
            </a:extLst>
          </p:cNvPr>
          <p:cNvSpPr/>
          <p:nvPr/>
        </p:nvSpPr>
        <p:spPr>
          <a:xfrm>
            <a:off x="8971280" y="2441674"/>
            <a:ext cx="2646045" cy="2191286"/>
          </a:xfrm>
          <a:prstGeom prst="rect">
            <a:avLst/>
          </a:prstGeom>
          <a:solidFill>
            <a:srgbClr val="5F295F"/>
          </a:solidFill>
          <a:ln>
            <a:solidFill>
              <a:srgbClr val="5F295F"/>
            </a:solidFill>
          </a:ln>
        </p:spPr>
        <p:txBody>
          <a:bodyPr wrap="square" lIns="180000" tIns="180000" rIns="180000" bIns="180000" anchor="t" anchorCtr="0">
            <a:noAutofit/>
          </a:bodyPr>
          <a:lstStyle/>
          <a:p>
            <a:pPr>
              <a:lnSpc>
                <a:spcPts val="2400"/>
              </a:lnSpc>
            </a:pP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right funds aren’t available at the right stages of the build delays are inevitable and often expensive </a:t>
            </a:r>
          </a:p>
        </p:txBody>
      </p:sp>
    </p:spTree>
    <p:extLst>
      <p:ext uri="{BB962C8B-B14F-4D97-AF65-F5344CB8AC3E}">
        <p14:creationId xmlns:p14="http://schemas.microsoft.com/office/powerpoint/2010/main" val="26425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A53F60-BF2A-AB41-A8C0-2E2659C582C6}"/>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0D3FE94-E8EC-0741-B4DA-4EA31564A093}"/>
              </a:ext>
            </a:extLst>
          </p:cNvPr>
          <p:cNvSpPr/>
          <p:nvPr/>
        </p:nvSpPr>
        <p:spPr>
          <a:xfrm>
            <a:off x="385129" y="3357564"/>
            <a:ext cx="11435395" cy="2504756"/>
          </a:xfrm>
          <a:prstGeom prst="rect">
            <a:avLst/>
          </a:prstGeom>
          <a:solidFill>
            <a:schemeClr val="bg1"/>
          </a:solidFill>
          <a:ln>
            <a:solidFill>
              <a:srgbClr val="5F2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C583602-10C9-4D47-A11B-03702F5BB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3" name="Straight Connector 12">
            <a:extLst>
              <a:ext uri="{FF2B5EF4-FFF2-40B4-BE49-F238E27FC236}">
                <a16:creationId xmlns:a16="http://schemas.microsoft.com/office/drawing/2014/main" id="{80C8604D-3305-1E48-B59E-A789B4FE68F2}"/>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EF205A-B7C6-8041-B55E-2E924D4481F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5F17F8F3-E150-5A44-8D30-D6056A34CC8D}"/>
              </a:ext>
            </a:extLst>
          </p:cNvPr>
          <p:cNvSpPr txBox="1">
            <a:spLocks/>
          </p:cNvSpPr>
          <p:nvPr/>
        </p:nvSpPr>
        <p:spPr>
          <a:xfrm>
            <a:off x="371475" y="1639407"/>
            <a:ext cx="11449049" cy="602143"/>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SOLUTION BASED PRODUCTS</a:t>
            </a:r>
          </a:p>
        </p:txBody>
      </p:sp>
      <p:sp>
        <p:nvSpPr>
          <p:cNvPr id="7" name="TextBox 6"/>
          <p:cNvSpPr txBox="1"/>
          <p:nvPr/>
        </p:nvSpPr>
        <p:spPr>
          <a:xfrm>
            <a:off x="371386" y="2259128"/>
            <a:ext cx="11449139" cy="1098435"/>
          </a:xfrm>
          <a:prstGeom prst="rect">
            <a:avLst/>
          </a:prstGeom>
          <a:noFill/>
        </p:spPr>
        <p:txBody>
          <a:bodyPr wrap="square" lIns="0" tIns="0" rIns="0" bIns="0" rtlCol="0">
            <a:noAutofit/>
          </a:bodyPr>
          <a:lstStyle/>
          <a:p>
            <a:pPr>
              <a:lnSpc>
                <a:spcPts val="2400"/>
              </a:lnSpc>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If your clients only have a small amount of cash available, don’t want to sell their existing house to release equity before their new one is complete, want to keep cash as contingency or simply want the assurances of positive cash flow throughout their project  – our </a:t>
            </a: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advance stage </a:t>
            </a: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payment mortgages are ideal. </a:t>
            </a:r>
          </a:p>
        </p:txBody>
      </p:sp>
      <p:sp>
        <p:nvSpPr>
          <p:cNvPr id="9" name="TextBox 8"/>
          <p:cNvSpPr txBox="1"/>
          <p:nvPr/>
        </p:nvSpPr>
        <p:spPr>
          <a:xfrm>
            <a:off x="587375" y="3536950"/>
            <a:ext cx="5329238" cy="1692275"/>
          </a:xfrm>
          <a:prstGeom prst="rect">
            <a:avLst/>
          </a:prstGeom>
          <a:noFill/>
        </p:spPr>
        <p:txBody>
          <a:bodyPr wrap="square" lIns="0" tIns="0" rIns="0" bIns="0" rtlCol="0">
            <a:noAutofit/>
          </a:bodyPr>
          <a:lstStyle/>
          <a:p>
            <a:pPr marL="177800" indent="-177800">
              <a:lnSpc>
                <a:spcPts val="2100"/>
              </a:lnSpc>
              <a:spcAft>
                <a:spcPts val="600"/>
              </a:spcAft>
              <a:buClr>
                <a:srgbClr val="5F295F"/>
              </a:buClr>
              <a:buFont typeface="Arial" panose="020B06040202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Clients can pay for their suppliers and trade teams whenever they want paid, at milestone stages of</a:t>
            </a:r>
            <a:b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the build - </a:t>
            </a:r>
            <a:r>
              <a:rPr lang="en-GB" sz="1600" b="1" dirty="0">
                <a:solidFill>
                  <a:srgbClr val="5B6670"/>
                </a:solidFill>
                <a:latin typeface="Open Sans" panose="020B0606030504020204" pitchFamily="34" charset="0"/>
                <a:ea typeface="Open Sans" panose="020B0606030504020204" pitchFamily="34" charset="0"/>
                <a:cs typeface="Open Sans" panose="020B0606030504020204" pitchFamily="34" charset="0"/>
              </a:rPr>
              <a:t>perfect to meet off-site manufacturing terms</a:t>
            </a: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a:t>
            </a:r>
          </a:p>
          <a:p>
            <a:pPr marL="177800" indent="-177800">
              <a:lnSpc>
                <a:spcPts val="2100"/>
              </a:lnSpc>
              <a:spcAft>
                <a:spcPts val="600"/>
              </a:spcAft>
              <a:buClr>
                <a:srgbClr val="5F295F"/>
              </a:buClr>
              <a:buFont typeface="Arial" panose="020B06040202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Clients can stay in their own home as they build</a:t>
            </a:r>
            <a:b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their new one.</a:t>
            </a:r>
          </a:p>
        </p:txBody>
      </p:sp>
      <p:grpSp>
        <p:nvGrpSpPr>
          <p:cNvPr id="10" name="Group 9">
            <a:extLst>
              <a:ext uri="{FF2B5EF4-FFF2-40B4-BE49-F238E27FC236}">
                <a16:creationId xmlns:a16="http://schemas.microsoft.com/office/drawing/2014/main" id="{6A3EC50A-3352-0B4C-9AE3-4FBD8B281BAD}"/>
              </a:ext>
            </a:extLst>
          </p:cNvPr>
          <p:cNvGrpSpPr/>
          <p:nvPr/>
        </p:nvGrpSpPr>
        <p:grpSpPr>
          <a:xfrm>
            <a:off x="4122731" y="5211860"/>
            <a:ext cx="1257603" cy="1257603"/>
            <a:chOff x="195333" y="4504344"/>
            <a:chExt cx="1898486" cy="1898486"/>
          </a:xfrm>
        </p:grpSpPr>
        <p:pic>
          <p:nvPicPr>
            <p:cNvPr id="11" name="Picture 10">
              <a:extLst>
                <a:ext uri="{FF2B5EF4-FFF2-40B4-BE49-F238E27FC236}">
                  <a16:creationId xmlns:a16="http://schemas.microsoft.com/office/drawing/2014/main" id="{5860DC01-C161-D244-9364-CA7E6E0314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333" y="4504344"/>
              <a:ext cx="1898486" cy="1898486"/>
            </a:xfrm>
            <a:prstGeom prst="rect">
              <a:avLst/>
            </a:prstGeom>
          </p:spPr>
        </p:pic>
        <p:pic>
          <p:nvPicPr>
            <p:cNvPr id="16" name="Graphic 36" descr="Checkmark">
              <a:extLst>
                <a:ext uri="{FF2B5EF4-FFF2-40B4-BE49-F238E27FC236}">
                  <a16:creationId xmlns:a16="http://schemas.microsoft.com/office/drawing/2014/main" id="{B7E8FDAB-3648-954D-B68F-C208E3EA9E3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08505" y="4951696"/>
              <a:ext cx="657172" cy="657172"/>
            </a:xfrm>
            <a:prstGeom prst="rect">
              <a:avLst/>
            </a:prstGeom>
          </p:spPr>
        </p:pic>
        <p:sp>
          <p:nvSpPr>
            <p:cNvPr id="17" name="Rectangle 16">
              <a:extLst>
                <a:ext uri="{FF2B5EF4-FFF2-40B4-BE49-F238E27FC236}">
                  <a16:creationId xmlns:a16="http://schemas.microsoft.com/office/drawing/2014/main" id="{13510A7F-B512-894A-85EA-759C7EF36946}"/>
                </a:ext>
              </a:extLst>
            </p:cNvPr>
            <p:cNvSpPr/>
            <p:nvPr/>
          </p:nvSpPr>
          <p:spPr>
            <a:xfrm>
              <a:off x="371386" y="5374777"/>
              <a:ext cx="1498106" cy="749488"/>
            </a:xfrm>
            <a:prstGeom prst="rect">
              <a:avLst/>
            </a:prstGeom>
          </p:spPr>
          <p:txBody>
            <a:bodyPr wrap="none" anchor="ctr" anchorCtr="0">
              <a:noAutofit/>
            </a:bodyPr>
            <a:lstStyle/>
            <a:p>
              <a:pPr algn="ctr"/>
              <a:r>
                <a:rPr lang="en-US" sz="11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DAILY</a:t>
              </a:r>
            </a:p>
          </p:txBody>
        </p:sp>
      </p:grpSp>
      <p:grpSp>
        <p:nvGrpSpPr>
          <p:cNvPr id="18" name="Group 17">
            <a:extLst>
              <a:ext uri="{FF2B5EF4-FFF2-40B4-BE49-F238E27FC236}">
                <a16:creationId xmlns:a16="http://schemas.microsoft.com/office/drawing/2014/main" id="{05327F85-9950-DA4A-B3E6-82C752717A57}"/>
              </a:ext>
            </a:extLst>
          </p:cNvPr>
          <p:cNvGrpSpPr/>
          <p:nvPr/>
        </p:nvGrpSpPr>
        <p:grpSpPr>
          <a:xfrm>
            <a:off x="5479017" y="5211860"/>
            <a:ext cx="1257603" cy="1257603"/>
            <a:chOff x="1869492" y="4504344"/>
            <a:chExt cx="1898486" cy="1898486"/>
          </a:xfrm>
        </p:grpSpPr>
        <p:pic>
          <p:nvPicPr>
            <p:cNvPr id="19" name="Picture 18">
              <a:extLst>
                <a:ext uri="{FF2B5EF4-FFF2-40B4-BE49-F238E27FC236}">
                  <a16:creationId xmlns:a16="http://schemas.microsoft.com/office/drawing/2014/main" id="{715FDC95-D513-5B4E-931D-B8FE912759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9492" y="4504344"/>
              <a:ext cx="1898486" cy="1898486"/>
            </a:xfrm>
            <a:prstGeom prst="rect">
              <a:avLst/>
            </a:prstGeom>
          </p:spPr>
        </p:pic>
        <p:pic>
          <p:nvPicPr>
            <p:cNvPr id="20" name="Graphic 36" descr="Checkmark">
              <a:extLst>
                <a:ext uri="{FF2B5EF4-FFF2-40B4-BE49-F238E27FC236}">
                  <a16:creationId xmlns:a16="http://schemas.microsoft.com/office/drawing/2014/main" id="{D1758B4E-6065-F04A-B274-95C69DB6DFD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460568" y="4951696"/>
              <a:ext cx="657172" cy="657172"/>
            </a:xfrm>
            <a:prstGeom prst="rect">
              <a:avLst/>
            </a:prstGeom>
          </p:spPr>
        </p:pic>
        <p:sp>
          <p:nvSpPr>
            <p:cNvPr id="21" name="Rectangle 20">
              <a:extLst>
                <a:ext uri="{FF2B5EF4-FFF2-40B4-BE49-F238E27FC236}">
                  <a16:creationId xmlns:a16="http://schemas.microsoft.com/office/drawing/2014/main" id="{C39E2F1F-2488-E04E-9B36-FF11FD5A666D}"/>
                </a:ext>
              </a:extLst>
            </p:cNvPr>
            <p:cNvSpPr/>
            <p:nvPr/>
          </p:nvSpPr>
          <p:spPr>
            <a:xfrm>
              <a:off x="2045545" y="5374777"/>
              <a:ext cx="1477729" cy="749488"/>
            </a:xfrm>
            <a:prstGeom prst="rect">
              <a:avLst/>
            </a:prstGeom>
          </p:spPr>
          <p:txBody>
            <a:bodyPr wrap="none" anchor="ctr" anchorCtr="0">
              <a:noAutofit/>
            </a:bodyPr>
            <a:lstStyle/>
            <a:p>
              <a:pPr algn="ctr"/>
              <a:r>
                <a:rPr lang="en-US" sz="11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WEEKLY</a:t>
              </a:r>
            </a:p>
          </p:txBody>
        </p:sp>
      </p:grpSp>
      <p:grpSp>
        <p:nvGrpSpPr>
          <p:cNvPr id="22" name="Group 21">
            <a:extLst>
              <a:ext uri="{FF2B5EF4-FFF2-40B4-BE49-F238E27FC236}">
                <a16:creationId xmlns:a16="http://schemas.microsoft.com/office/drawing/2014/main" id="{C87A2A1A-D7D6-C547-A357-6D9CC6926D0E}"/>
              </a:ext>
            </a:extLst>
          </p:cNvPr>
          <p:cNvGrpSpPr/>
          <p:nvPr/>
        </p:nvGrpSpPr>
        <p:grpSpPr>
          <a:xfrm>
            <a:off x="6835303" y="5211860"/>
            <a:ext cx="1257603" cy="1257603"/>
            <a:chOff x="3543650" y="4504344"/>
            <a:chExt cx="1898486" cy="1898486"/>
          </a:xfrm>
        </p:grpSpPr>
        <p:pic>
          <p:nvPicPr>
            <p:cNvPr id="23" name="Picture 22">
              <a:extLst>
                <a:ext uri="{FF2B5EF4-FFF2-40B4-BE49-F238E27FC236}">
                  <a16:creationId xmlns:a16="http://schemas.microsoft.com/office/drawing/2014/main" id="{E14C5F55-D6FE-074E-AC8D-294F5FCAC3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43650" y="4504344"/>
              <a:ext cx="1898486" cy="1898486"/>
            </a:xfrm>
            <a:prstGeom prst="rect">
              <a:avLst/>
            </a:prstGeom>
          </p:spPr>
        </p:pic>
        <p:pic>
          <p:nvPicPr>
            <p:cNvPr id="24" name="Graphic 36" descr="Checkmark">
              <a:extLst>
                <a:ext uri="{FF2B5EF4-FFF2-40B4-BE49-F238E27FC236}">
                  <a16:creationId xmlns:a16="http://schemas.microsoft.com/office/drawing/2014/main" id="{27495351-64BA-BB4E-B1F4-2AE05480C9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149254" y="4951696"/>
              <a:ext cx="657172" cy="657172"/>
            </a:xfrm>
            <a:prstGeom prst="rect">
              <a:avLst/>
            </a:prstGeom>
          </p:spPr>
        </p:pic>
        <p:sp>
          <p:nvSpPr>
            <p:cNvPr id="25" name="Rectangle 24">
              <a:extLst>
                <a:ext uri="{FF2B5EF4-FFF2-40B4-BE49-F238E27FC236}">
                  <a16:creationId xmlns:a16="http://schemas.microsoft.com/office/drawing/2014/main" id="{C103B656-8903-0C4E-9110-072682293A49}"/>
                </a:ext>
              </a:extLst>
            </p:cNvPr>
            <p:cNvSpPr/>
            <p:nvPr/>
          </p:nvSpPr>
          <p:spPr>
            <a:xfrm>
              <a:off x="3744838" y="5374777"/>
              <a:ext cx="1472971" cy="749488"/>
            </a:xfrm>
            <a:prstGeom prst="rect">
              <a:avLst/>
            </a:prstGeom>
          </p:spPr>
          <p:txBody>
            <a:bodyPr wrap="none" anchor="ctr" anchorCtr="0">
              <a:noAutofit/>
            </a:bodyPr>
            <a:lstStyle/>
            <a:p>
              <a:pPr algn="ctr"/>
              <a:r>
                <a:rPr lang="en-US" sz="11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MONTHLY</a:t>
              </a:r>
            </a:p>
          </p:txBody>
        </p:sp>
      </p:grpSp>
      <p:sp>
        <p:nvSpPr>
          <p:cNvPr id="26" name="TextBox 25">
            <a:extLst>
              <a:ext uri="{FF2B5EF4-FFF2-40B4-BE49-F238E27FC236}">
                <a16:creationId xmlns:a16="http://schemas.microsoft.com/office/drawing/2014/main" id="{DF5BCBCE-5A37-414B-9D14-CF254B289A4D}"/>
              </a:ext>
            </a:extLst>
          </p:cNvPr>
          <p:cNvSpPr txBox="1"/>
          <p:nvPr/>
        </p:nvSpPr>
        <p:spPr>
          <a:xfrm>
            <a:off x="6285548" y="3536950"/>
            <a:ext cx="5319077" cy="1692275"/>
          </a:xfrm>
          <a:prstGeom prst="rect">
            <a:avLst/>
          </a:prstGeom>
          <a:noFill/>
        </p:spPr>
        <p:txBody>
          <a:bodyPr wrap="square" lIns="0" tIns="0" rIns="0" bIns="0" rtlCol="0">
            <a:noAutofit/>
          </a:bodyPr>
          <a:lstStyle/>
          <a:p>
            <a:pPr marL="177800" indent="-177800">
              <a:lnSpc>
                <a:spcPts val="2100"/>
              </a:lnSpc>
              <a:spcAft>
                <a:spcPts val="600"/>
              </a:spcAft>
              <a:buClr>
                <a:srgbClr val="5F295F"/>
              </a:buClr>
              <a:buFont typeface="Arial" panose="020B06040202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Clients become cash buyers of materials and as a result won’t need to create merchants accounts so can negotiate better terms.</a:t>
            </a:r>
          </a:p>
          <a:p>
            <a:pPr marL="177800" indent="-177800">
              <a:lnSpc>
                <a:spcPts val="2100"/>
              </a:lnSpc>
              <a:spcAft>
                <a:spcPts val="600"/>
              </a:spcAft>
              <a:buClr>
                <a:srgbClr val="5F295F"/>
              </a:buClr>
              <a:buFont typeface="Arial" panose="020B0604020202020204" pitchFamily="34" charset="0"/>
              <a:buChar char="•"/>
            </a:pP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Higher lending percentages - up to 95% on land</a:t>
            </a:r>
            <a:b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5B6670"/>
                </a:solidFill>
                <a:latin typeface="Open Sans" panose="020B0606030504020204" pitchFamily="34" charset="0"/>
                <a:ea typeface="Open Sans" panose="020B0606030504020204" pitchFamily="34" charset="0"/>
                <a:cs typeface="Open Sans" panose="020B0606030504020204" pitchFamily="34" charset="0"/>
              </a:rPr>
              <a:t>and up to 95% on build costs in advance. Stage releases not determined by interim valuations.</a:t>
            </a:r>
          </a:p>
        </p:txBody>
      </p:sp>
    </p:spTree>
    <p:extLst>
      <p:ext uri="{BB962C8B-B14F-4D97-AF65-F5344CB8AC3E}">
        <p14:creationId xmlns:p14="http://schemas.microsoft.com/office/powerpoint/2010/main" val="45880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243137-7338-FA42-AFA0-B4A2DEBCE9BD}"/>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C583602-10C9-4D47-A11B-03702F5BB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3" name="Straight Connector 12">
            <a:extLst>
              <a:ext uri="{FF2B5EF4-FFF2-40B4-BE49-F238E27FC236}">
                <a16:creationId xmlns:a16="http://schemas.microsoft.com/office/drawing/2014/main" id="{80C8604D-3305-1E48-B59E-A789B4FE68F2}"/>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EF205A-B7C6-8041-B55E-2E924D4481F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5F17F8F3-E150-5A44-8D30-D6056A34CC8D}"/>
              </a:ext>
            </a:extLst>
          </p:cNvPr>
          <p:cNvSpPr txBox="1">
            <a:spLocks/>
          </p:cNvSpPr>
          <p:nvPr/>
        </p:nvSpPr>
        <p:spPr>
          <a:xfrm>
            <a:off x="385127" y="1638219"/>
            <a:ext cx="11435397" cy="603332"/>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OTHER OPPORTUNITIES EXTENSIONS &amp; HOME IMPROVEMENTS</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4676" y="2241550"/>
            <a:ext cx="4895850" cy="3992860"/>
          </a:xfrm>
          <a:prstGeom prst="rect">
            <a:avLst/>
          </a:prstGeom>
        </p:spPr>
      </p:pic>
      <p:sp>
        <p:nvSpPr>
          <p:cNvPr id="27" name="TextBox 26"/>
          <p:cNvSpPr txBox="1"/>
          <p:nvPr/>
        </p:nvSpPr>
        <p:spPr>
          <a:xfrm>
            <a:off x="381547" y="2251710"/>
            <a:ext cx="5714454" cy="1939065"/>
          </a:xfrm>
          <a:prstGeom prst="rect">
            <a:avLst/>
          </a:prstGeom>
          <a:noFill/>
        </p:spPr>
        <p:txBody>
          <a:bodyPr wrap="square" lIns="0" tIns="0" rIns="0" bIns="0" rtlCol="0">
            <a:noAutofit/>
          </a:bodyPr>
          <a:lstStyle/>
          <a:p>
            <a:pPr>
              <a:lnSpc>
                <a:spcPts val="2400"/>
              </a:lnSpc>
            </a:pP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With BuildStore, your client’s project is not limited to the current value of the property and can borrow up to 85% of the end value of the </a:t>
            </a:r>
            <a:r>
              <a:rPr lang="en-GB" b="1" dirty="0">
                <a:solidFill>
                  <a:srgbClr val="5B6670"/>
                </a:solidFill>
                <a:latin typeface="Open Sans" panose="020B0606030504020204" pitchFamily="34" charset="0"/>
                <a:ea typeface="Open Sans" panose="020B0606030504020204" pitchFamily="34" charset="0"/>
                <a:cs typeface="Open Sans" panose="020B0606030504020204" pitchFamily="34" charset="0"/>
              </a:rPr>
              <a:t>completed project </a:t>
            </a:r>
            <a:r>
              <a:rPr lang="en-GB" dirty="0">
                <a:solidFill>
                  <a:srgbClr val="5B6670"/>
                </a:solidFill>
                <a:latin typeface="Open Sans" panose="020B0606030504020204" pitchFamily="34" charset="0"/>
                <a:ea typeface="Open Sans" panose="020B0606030504020204" pitchFamily="34" charset="0"/>
                <a:cs typeface="Open Sans" panose="020B0606030504020204" pitchFamily="34" charset="0"/>
              </a:rPr>
              <a:t>which might be 100% of the build costs.</a:t>
            </a:r>
          </a:p>
        </p:txBody>
      </p:sp>
      <p:sp>
        <p:nvSpPr>
          <p:cNvPr id="16" name="TextBox 15">
            <a:extLst>
              <a:ext uri="{FF2B5EF4-FFF2-40B4-BE49-F238E27FC236}">
                <a16:creationId xmlns:a16="http://schemas.microsoft.com/office/drawing/2014/main" id="{B61D02EC-2BB0-AC4A-A0DB-8CE4BA0770A3}"/>
              </a:ext>
            </a:extLst>
          </p:cNvPr>
          <p:cNvSpPr txBox="1"/>
          <p:nvPr/>
        </p:nvSpPr>
        <p:spPr>
          <a:xfrm>
            <a:off x="375701" y="4990370"/>
            <a:ext cx="5720299" cy="1244040"/>
          </a:xfrm>
          <a:prstGeom prst="rect">
            <a:avLst/>
          </a:prstGeom>
          <a:solidFill>
            <a:srgbClr val="5F295F"/>
          </a:solidFill>
          <a:ln>
            <a:solidFill>
              <a:srgbClr val="5F295F"/>
            </a:solidFill>
          </a:ln>
        </p:spPr>
        <p:txBody>
          <a:bodyPr wrap="square" lIns="180000" tIns="180000" rIns="180000" bIns="180000" rtlCol="0" anchor="ctr" anchorCtr="0">
            <a:noAutofit/>
          </a:bodyPr>
          <a:lstStyle/>
          <a:p>
            <a:pPr>
              <a:lnSpc>
                <a:spcPts val="2400"/>
              </a:lnSpc>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Opening doors to many more potential customers who think they can’t afford</a:t>
            </a:r>
            <a:b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to extend</a:t>
            </a:r>
          </a:p>
        </p:txBody>
      </p:sp>
      <p:sp>
        <p:nvSpPr>
          <p:cNvPr id="17" name="TextBox 16">
            <a:extLst>
              <a:ext uri="{FF2B5EF4-FFF2-40B4-BE49-F238E27FC236}">
                <a16:creationId xmlns:a16="http://schemas.microsoft.com/office/drawing/2014/main" id="{F5043AAE-BDB3-524B-9860-F39F9DA7E7F0}"/>
              </a:ext>
            </a:extLst>
          </p:cNvPr>
          <p:cNvSpPr txBox="1"/>
          <p:nvPr/>
        </p:nvSpPr>
        <p:spPr>
          <a:xfrm>
            <a:off x="6924676" y="5990632"/>
            <a:ext cx="4895850" cy="246656"/>
          </a:xfrm>
          <a:prstGeom prst="rect">
            <a:avLst/>
          </a:prstGeom>
          <a:noFill/>
        </p:spPr>
        <p:txBody>
          <a:bodyPr wrap="square" rtlCol="0" anchor="ctr" anchorCtr="0">
            <a:noAutofit/>
          </a:bodyPr>
          <a:lstStyle/>
          <a:p>
            <a:pPr algn="r"/>
            <a:r>
              <a:rPr lang="en-GB" sz="7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Image courtesy of Peter Morris Architects</a:t>
            </a:r>
          </a:p>
        </p:txBody>
      </p:sp>
    </p:spTree>
    <p:extLst>
      <p:ext uri="{BB962C8B-B14F-4D97-AF65-F5344CB8AC3E}">
        <p14:creationId xmlns:p14="http://schemas.microsoft.com/office/powerpoint/2010/main" val="31997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825E82C-E42A-4A4A-B9F8-C5AA39277FF8}"/>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C583602-10C9-4D47-A11B-03702F5BB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8" y="270058"/>
            <a:ext cx="2283644" cy="810952"/>
          </a:xfrm>
          <a:prstGeom prst="rect">
            <a:avLst/>
          </a:prstGeom>
        </p:spPr>
      </p:pic>
      <p:cxnSp>
        <p:nvCxnSpPr>
          <p:cNvPr id="13" name="Straight Connector 12">
            <a:extLst>
              <a:ext uri="{FF2B5EF4-FFF2-40B4-BE49-F238E27FC236}">
                <a16:creationId xmlns:a16="http://schemas.microsoft.com/office/drawing/2014/main" id="{80C8604D-3305-1E48-B59E-A789B4FE68F2}"/>
              </a:ext>
            </a:extLst>
          </p:cNvPr>
          <p:cNvCxnSpPr>
            <a:cxnSpLocks/>
          </p:cNvCxnSpPr>
          <p:nvPr/>
        </p:nvCxnSpPr>
        <p:spPr>
          <a:xfrm>
            <a:off x="371386" y="1295712"/>
            <a:ext cx="11449139" cy="2878"/>
          </a:xfrm>
          <a:prstGeom prst="line">
            <a:avLst/>
          </a:prstGeom>
          <a:ln>
            <a:solidFill>
              <a:srgbClr val="5F295F"/>
            </a:solidFill>
          </a:ln>
          <a:effectLst/>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EF205A-B7C6-8041-B55E-2E924D4481F5}"/>
              </a:ext>
            </a:extLst>
          </p:cNvPr>
          <p:cNvSpPr txBox="1">
            <a:spLocks/>
          </p:cNvSpPr>
          <p:nvPr/>
        </p:nvSpPr>
        <p:spPr>
          <a:xfrm>
            <a:off x="587375" y="1086678"/>
            <a:ext cx="11233150" cy="214988"/>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000" dirty="0" err="1">
                <a:solidFill>
                  <a:srgbClr val="5F295F"/>
                </a:solidFill>
                <a:latin typeface="Open Sans" panose="020B0606030504020204" pitchFamily="34" charset="0"/>
                <a:ea typeface="Open Sans" panose="020B0606030504020204" pitchFamily="34" charset="0"/>
                <a:cs typeface="Open Sans" panose="020B0606030504020204" pitchFamily="34" charset="0"/>
              </a:rPr>
              <a:t>www.buildstore.co.uk</a:t>
            </a:r>
            <a:endParaRPr lang="en-GB" sz="10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itle 1">
            <a:extLst>
              <a:ext uri="{FF2B5EF4-FFF2-40B4-BE49-F238E27FC236}">
                <a16:creationId xmlns:a16="http://schemas.microsoft.com/office/drawing/2014/main" id="{5F17F8F3-E150-5A44-8D30-D6056A34CC8D}"/>
              </a:ext>
            </a:extLst>
          </p:cNvPr>
          <p:cNvSpPr txBox="1">
            <a:spLocks/>
          </p:cNvSpPr>
          <p:nvPr/>
        </p:nvSpPr>
        <p:spPr>
          <a:xfrm>
            <a:off x="371386" y="1628523"/>
            <a:ext cx="11449139" cy="613027"/>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F0B323"/>
                </a:solidFill>
                <a:latin typeface="Open Sans" panose="020B0606030504020204" pitchFamily="34" charset="0"/>
                <a:ea typeface="Open Sans" panose="020B0606030504020204" pitchFamily="34" charset="0"/>
                <a:cs typeface="Open Sans" panose="020B0606030504020204" pitchFamily="34" charset="0"/>
              </a:rPr>
              <a:t>EXTENSIONS &amp; HOME IMPROVEMENTS</a:t>
            </a:r>
          </a:p>
        </p:txBody>
      </p:sp>
      <p:sp>
        <p:nvSpPr>
          <p:cNvPr id="29" name="TextBox 28"/>
          <p:cNvSpPr txBox="1"/>
          <p:nvPr/>
        </p:nvSpPr>
        <p:spPr>
          <a:xfrm>
            <a:off x="381342" y="2259002"/>
            <a:ext cx="5535271" cy="338554"/>
          </a:xfrm>
          <a:prstGeom prst="rect">
            <a:avLst/>
          </a:prstGeom>
          <a:solidFill>
            <a:srgbClr val="5F295F"/>
          </a:solidFill>
        </p:spPr>
        <p:txBody>
          <a:bodyPr wrap="square" rtlCol="0" anchor="ctr" anchorCtr="0">
            <a:noAutofit/>
          </a:bodyPr>
          <a:lstStyle/>
          <a:p>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 STREET OPTION </a:t>
            </a:r>
          </a:p>
        </p:txBody>
      </p:sp>
      <p:sp>
        <p:nvSpPr>
          <p:cNvPr id="39" name="TextBox 38"/>
          <p:cNvSpPr txBox="1"/>
          <p:nvPr/>
        </p:nvSpPr>
        <p:spPr>
          <a:xfrm>
            <a:off x="6275388" y="2241550"/>
            <a:ext cx="5545137" cy="358775"/>
          </a:xfrm>
          <a:prstGeom prst="rect">
            <a:avLst/>
          </a:prstGeom>
          <a:solidFill>
            <a:srgbClr val="5F295F"/>
          </a:solidFill>
        </p:spPr>
        <p:txBody>
          <a:bodyPr wrap="square" rtlCol="0" anchor="ctr" anchorCtr="0">
            <a:noAutofit/>
          </a:bodyPr>
          <a:lstStyle/>
          <a:p>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HOME IMPROVEMENT &amp; RENOVATION MORTGAGE </a:t>
            </a:r>
          </a:p>
        </p:txBody>
      </p:sp>
      <p:sp>
        <p:nvSpPr>
          <p:cNvPr id="37" name="TextBox 36">
            <a:extLst>
              <a:ext uri="{FF2B5EF4-FFF2-40B4-BE49-F238E27FC236}">
                <a16:creationId xmlns:a16="http://schemas.microsoft.com/office/drawing/2014/main" id="{0911EBD9-A072-1C49-BE2C-CF15CD810B27}"/>
              </a:ext>
            </a:extLst>
          </p:cNvPr>
          <p:cNvSpPr txBox="1"/>
          <p:nvPr/>
        </p:nvSpPr>
        <p:spPr>
          <a:xfrm>
            <a:off x="381342" y="2745603"/>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Current Property Value</a:t>
            </a:r>
          </a:p>
        </p:txBody>
      </p:sp>
      <p:sp>
        <p:nvSpPr>
          <p:cNvPr id="46" name="TextBox 45">
            <a:extLst>
              <a:ext uri="{FF2B5EF4-FFF2-40B4-BE49-F238E27FC236}">
                <a16:creationId xmlns:a16="http://schemas.microsoft.com/office/drawing/2014/main" id="{A10DC94C-E7D3-1E4B-933C-E9D71F470592}"/>
              </a:ext>
            </a:extLst>
          </p:cNvPr>
          <p:cNvSpPr txBox="1"/>
          <p:nvPr/>
        </p:nvSpPr>
        <p:spPr>
          <a:xfrm>
            <a:off x="381342" y="3229435"/>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Current Mortgage Balance</a:t>
            </a:r>
          </a:p>
        </p:txBody>
      </p:sp>
      <p:sp>
        <p:nvSpPr>
          <p:cNvPr id="52" name="TextBox 51">
            <a:extLst>
              <a:ext uri="{FF2B5EF4-FFF2-40B4-BE49-F238E27FC236}">
                <a16:creationId xmlns:a16="http://schemas.microsoft.com/office/drawing/2014/main" id="{C787FB35-CF15-C842-9E38-195D60304057}"/>
              </a:ext>
            </a:extLst>
          </p:cNvPr>
          <p:cNvSpPr txBox="1"/>
          <p:nvPr/>
        </p:nvSpPr>
        <p:spPr>
          <a:xfrm>
            <a:off x="381342" y="3713267"/>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New 95% mortgage</a:t>
            </a:r>
          </a:p>
        </p:txBody>
      </p:sp>
      <p:sp>
        <p:nvSpPr>
          <p:cNvPr id="53" name="TextBox 52">
            <a:extLst>
              <a:ext uri="{FF2B5EF4-FFF2-40B4-BE49-F238E27FC236}">
                <a16:creationId xmlns:a16="http://schemas.microsoft.com/office/drawing/2014/main" id="{3F53D7D7-496A-D143-9232-C82D9C567A41}"/>
              </a:ext>
            </a:extLst>
          </p:cNvPr>
          <p:cNvSpPr txBox="1"/>
          <p:nvPr/>
        </p:nvSpPr>
        <p:spPr>
          <a:xfrm>
            <a:off x="381342" y="4197099"/>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Funds available</a:t>
            </a:r>
          </a:p>
        </p:txBody>
      </p:sp>
      <p:sp>
        <p:nvSpPr>
          <p:cNvPr id="59" name="TextBox 58">
            <a:extLst>
              <a:ext uri="{FF2B5EF4-FFF2-40B4-BE49-F238E27FC236}">
                <a16:creationId xmlns:a16="http://schemas.microsoft.com/office/drawing/2014/main" id="{6262BD67-8D53-9646-91A8-CCAEE547689D}"/>
              </a:ext>
            </a:extLst>
          </p:cNvPr>
          <p:cNvSpPr txBox="1"/>
          <p:nvPr/>
        </p:nvSpPr>
        <p:spPr>
          <a:xfrm>
            <a:off x="381342" y="4680931"/>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Build Costs</a:t>
            </a:r>
          </a:p>
        </p:txBody>
      </p:sp>
      <p:sp>
        <p:nvSpPr>
          <p:cNvPr id="60" name="TextBox 59">
            <a:extLst>
              <a:ext uri="{FF2B5EF4-FFF2-40B4-BE49-F238E27FC236}">
                <a16:creationId xmlns:a16="http://schemas.microsoft.com/office/drawing/2014/main" id="{96505CF3-8953-BA47-BC8C-F56E9B676EA2}"/>
              </a:ext>
            </a:extLst>
          </p:cNvPr>
          <p:cNvSpPr txBox="1"/>
          <p:nvPr/>
        </p:nvSpPr>
        <p:spPr>
          <a:xfrm>
            <a:off x="3403600" y="2745603"/>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£200,000</a:t>
            </a:r>
          </a:p>
        </p:txBody>
      </p:sp>
      <p:sp>
        <p:nvSpPr>
          <p:cNvPr id="61" name="TextBox 60">
            <a:extLst>
              <a:ext uri="{FF2B5EF4-FFF2-40B4-BE49-F238E27FC236}">
                <a16:creationId xmlns:a16="http://schemas.microsoft.com/office/drawing/2014/main" id="{7949906E-6234-9A44-865D-ECB4792C828C}"/>
              </a:ext>
            </a:extLst>
          </p:cNvPr>
          <p:cNvSpPr txBox="1"/>
          <p:nvPr/>
        </p:nvSpPr>
        <p:spPr>
          <a:xfrm>
            <a:off x="3403600" y="3229435"/>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£170,000</a:t>
            </a:r>
          </a:p>
        </p:txBody>
      </p:sp>
      <p:sp>
        <p:nvSpPr>
          <p:cNvPr id="62" name="TextBox 61">
            <a:extLst>
              <a:ext uri="{FF2B5EF4-FFF2-40B4-BE49-F238E27FC236}">
                <a16:creationId xmlns:a16="http://schemas.microsoft.com/office/drawing/2014/main" id="{14CC874F-A91F-774F-A870-1D378DACF3F2}"/>
              </a:ext>
            </a:extLst>
          </p:cNvPr>
          <p:cNvSpPr txBox="1"/>
          <p:nvPr/>
        </p:nvSpPr>
        <p:spPr>
          <a:xfrm>
            <a:off x="3403600" y="3713267"/>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£190,000</a:t>
            </a:r>
          </a:p>
        </p:txBody>
      </p:sp>
      <p:sp>
        <p:nvSpPr>
          <p:cNvPr id="63" name="TextBox 62">
            <a:extLst>
              <a:ext uri="{FF2B5EF4-FFF2-40B4-BE49-F238E27FC236}">
                <a16:creationId xmlns:a16="http://schemas.microsoft.com/office/drawing/2014/main" id="{A7144A82-8E69-A44D-85F8-B156B9D86979}"/>
              </a:ext>
            </a:extLst>
          </p:cNvPr>
          <p:cNvSpPr txBox="1"/>
          <p:nvPr/>
        </p:nvSpPr>
        <p:spPr>
          <a:xfrm>
            <a:off x="3403600" y="4197099"/>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£20,000</a:t>
            </a:r>
          </a:p>
        </p:txBody>
      </p:sp>
      <p:sp>
        <p:nvSpPr>
          <p:cNvPr id="64" name="TextBox 63">
            <a:extLst>
              <a:ext uri="{FF2B5EF4-FFF2-40B4-BE49-F238E27FC236}">
                <a16:creationId xmlns:a16="http://schemas.microsoft.com/office/drawing/2014/main" id="{1C6C51F8-7197-7646-AF6B-4464BF01E71C}"/>
              </a:ext>
            </a:extLst>
          </p:cNvPr>
          <p:cNvSpPr txBox="1"/>
          <p:nvPr/>
        </p:nvSpPr>
        <p:spPr>
          <a:xfrm>
            <a:off x="3403600" y="4680931"/>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£50,000</a:t>
            </a:r>
          </a:p>
        </p:txBody>
      </p:sp>
      <p:sp>
        <p:nvSpPr>
          <p:cNvPr id="65" name="TextBox 64">
            <a:extLst>
              <a:ext uri="{FF2B5EF4-FFF2-40B4-BE49-F238E27FC236}">
                <a16:creationId xmlns:a16="http://schemas.microsoft.com/office/drawing/2014/main" id="{F2F231CA-443E-804C-B31D-097562D25AE3}"/>
              </a:ext>
            </a:extLst>
          </p:cNvPr>
          <p:cNvSpPr txBox="1"/>
          <p:nvPr/>
        </p:nvSpPr>
        <p:spPr>
          <a:xfrm>
            <a:off x="6275388" y="2745603"/>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Current Property Value</a:t>
            </a:r>
          </a:p>
        </p:txBody>
      </p:sp>
      <p:sp>
        <p:nvSpPr>
          <p:cNvPr id="66" name="TextBox 65">
            <a:extLst>
              <a:ext uri="{FF2B5EF4-FFF2-40B4-BE49-F238E27FC236}">
                <a16:creationId xmlns:a16="http://schemas.microsoft.com/office/drawing/2014/main" id="{56E0F710-1921-3148-8D84-CCA5B77122FC}"/>
              </a:ext>
            </a:extLst>
          </p:cNvPr>
          <p:cNvSpPr txBox="1"/>
          <p:nvPr/>
        </p:nvSpPr>
        <p:spPr>
          <a:xfrm>
            <a:off x="6275388" y="3229435"/>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Current Mortgage Balance</a:t>
            </a:r>
          </a:p>
        </p:txBody>
      </p:sp>
      <p:sp>
        <p:nvSpPr>
          <p:cNvPr id="67" name="TextBox 66">
            <a:extLst>
              <a:ext uri="{FF2B5EF4-FFF2-40B4-BE49-F238E27FC236}">
                <a16:creationId xmlns:a16="http://schemas.microsoft.com/office/drawing/2014/main" id="{79AB5269-94ED-164B-8143-3F01A1E91FBB}"/>
              </a:ext>
            </a:extLst>
          </p:cNvPr>
          <p:cNvSpPr txBox="1"/>
          <p:nvPr/>
        </p:nvSpPr>
        <p:spPr>
          <a:xfrm>
            <a:off x="6275388" y="3713267"/>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95% of current value</a:t>
            </a:r>
          </a:p>
        </p:txBody>
      </p:sp>
      <p:sp>
        <p:nvSpPr>
          <p:cNvPr id="68" name="TextBox 67">
            <a:extLst>
              <a:ext uri="{FF2B5EF4-FFF2-40B4-BE49-F238E27FC236}">
                <a16:creationId xmlns:a16="http://schemas.microsoft.com/office/drawing/2014/main" id="{63BDC989-D6B3-1E48-9A04-F824D8F50C61}"/>
              </a:ext>
            </a:extLst>
          </p:cNvPr>
          <p:cNvSpPr txBox="1"/>
          <p:nvPr/>
        </p:nvSpPr>
        <p:spPr>
          <a:xfrm>
            <a:off x="6275388" y="4197099"/>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Additional Funds</a:t>
            </a:r>
          </a:p>
        </p:txBody>
      </p:sp>
      <p:sp>
        <p:nvSpPr>
          <p:cNvPr id="69" name="TextBox 68">
            <a:extLst>
              <a:ext uri="{FF2B5EF4-FFF2-40B4-BE49-F238E27FC236}">
                <a16:creationId xmlns:a16="http://schemas.microsoft.com/office/drawing/2014/main" id="{00D249CA-4B76-8C41-B5A2-8FEDB6B4E262}"/>
              </a:ext>
            </a:extLst>
          </p:cNvPr>
          <p:cNvSpPr txBox="1"/>
          <p:nvPr/>
        </p:nvSpPr>
        <p:spPr>
          <a:xfrm>
            <a:off x="6275388" y="4680931"/>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New Loan Facility</a:t>
            </a:r>
          </a:p>
        </p:txBody>
      </p:sp>
      <p:sp>
        <p:nvSpPr>
          <p:cNvPr id="70" name="TextBox 69">
            <a:extLst>
              <a:ext uri="{FF2B5EF4-FFF2-40B4-BE49-F238E27FC236}">
                <a16:creationId xmlns:a16="http://schemas.microsoft.com/office/drawing/2014/main" id="{192D330E-B6AE-2349-BFA6-A82D7B72E3E8}"/>
              </a:ext>
            </a:extLst>
          </p:cNvPr>
          <p:cNvSpPr txBox="1"/>
          <p:nvPr/>
        </p:nvSpPr>
        <p:spPr>
          <a:xfrm>
            <a:off x="9297646" y="2745603"/>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£200,000</a:t>
            </a:r>
          </a:p>
        </p:txBody>
      </p:sp>
      <p:sp>
        <p:nvSpPr>
          <p:cNvPr id="71" name="TextBox 70">
            <a:extLst>
              <a:ext uri="{FF2B5EF4-FFF2-40B4-BE49-F238E27FC236}">
                <a16:creationId xmlns:a16="http://schemas.microsoft.com/office/drawing/2014/main" id="{F2DA8E54-D60B-A849-9368-0C3561A7FC32}"/>
              </a:ext>
            </a:extLst>
          </p:cNvPr>
          <p:cNvSpPr txBox="1"/>
          <p:nvPr/>
        </p:nvSpPr>
        <p:spPr>
          <a:xfrm>
            <a:off x="9297646" y="3229435"/>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£170,000</a:t>
            </a:r>
          </a:p>
        </p:txBody>
      </p:sp>
      <p:sp>
        <p:nvSpPr>
          <p:cNvPr id="72" name="TextBox 71">
            <a:extLst>
              <a:ext uri="{FF2B5EF4-FFF2-40B4-BE49-F238E27FC236}">
                <a16:creationId xmlns:a16="http://schemas.microsoft.com/office/drawing/2014/main" id="{A9C3DB7D-C74D-664F-91F6-33139A011EE8}"/>
              </a:ext>
            </a:extLst>
          </p:cNvPr>
          <p:cNvSpPr txBox="1"/>
          <p:nvPr/>
        </p:nvSpPr>
        <p:spPr>
          <a:xfrm>
            <a:off x="9297646" y="3713267"/>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£190,000</a:t>
            </a:r>
          </a:p>
        </p:txBody>
      </p:sp>
      <p:sp>
        <p:nvSpPr>
          <p:cNvPr id="73" name="TextBox 72">
            <a:extLst>
              <a:ext uri="{FF2B5EF4-FFF2-40B4-BE49-F238E27FC236}">
                <a16:creationId xmlns:a16="http://schemas.microsoft.com/office/drawing/2014/main" id="{D51C55F0-F927-8D40-8DA7-969B8DBCBE57}"/>
              </a:ext>
            </a:extLst>
          </p:cNvPr>
          <p:cNvSpPr txBox="1"/>
          <p:nvPr/>
        </p:nvSpPr>
        <p:spPr>
          <a:xfrm>
            <a:off x="9297646" y="4197099"/>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£30,000 in advance</a:t>
            </a:r>
          </a:p>
        </p:txBody>
      </p:sp>
      <p:sp>
        <p:nvSpPr>
          <p:cNvPr id="74" name="TextBox 73">
            <a:extLst>
              <a:ext uri="{FF2B5EF4-FFF2-40B4-BE49-F238E27FC236}">
                <a16:creationId xmlns:a16="http://schemas.microsoft.com/office/drawing/2014/main" id="{A5C3FCD3-374E-224C-B403-372E227A63E1}"/>
              </a:ext>
            </a:extLst>
          </p:cNvPr>
          <p:cNvSpPr txBox="1"/>
          <p:nvPr/>
        </p:nvSpPr>
        <p:spPr>
          <a:xfrm>
            <a:off x="9297646" y="4680931"/>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£220,000 80% of New LTV</a:t>
            </a:r>
          </a:p>
        </p:txBody>
      </p:sp>
      <p:sp>
        <p:nvSpPr>
          <p:cNvPr id="75" name="TextBox 74">
            <a:extLst>
              <a:ext uri="{FF2B5EF4-FFF2-40B4-BE49-F238E27FC236}">
                <a16:creationId xmlns:a16="http://schemas.microsoft.com/office/drawing/2014/main" id="{79C4EA89-96A7-D144-BB8A-A3CF8CFEB96F}"/>
              </a:ext>
            </a:extLst>
          </p:cNvPr>
          <p:cNvSpPr txBox="1"/>
          <p:nvPr/>
        </p:nvSpPr>
        <p:spPr>
          <a:xfrm>
            <a:off x="6275388" y="5164762"/>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rPr>
              <a:t>New Property End Value</a:t>
            </a:r>
          </a:p>
        </p:txBody>
      </p:sp>
      <p:sp>
        <p:nvSpPr>
          <p:cNvPr id="76" name="TextBox 75">
            <a:extLst>
              <a:ext uri="{FF2B5EF4-FFF2-40B4-BE49-F238E27FC236}">
                <a16:creationId xmlns:a16="http://schemas.microsoft.com/office/drawing/2014/main" id="{CA6D48D8-4ED2-E94F-8F38-A6E424DAF9C4}"/>
              </a:ext>
            </a:extLst>
          </p:cNvPr>
          <p:cNvSpPr txBox="1"/>
          <p:nvPr/>
        </p:nvSpPr>
        <p:spPr>
          <a:xfrm>
            <a:off x="9297646" y="5164762"/>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5F295F"/>
                </a:solidFill>
                <a:latin typeface="Open Sans" panose="020B0606030504020204" pitchFamily="34" charset="0"/>
                <a:ea typeface="Open Sans" panose="020B0606030504020204" pitchFamily="34" charset="0"/>
                <a:cs typeface="Open Sans" panose="020B0606030504020204" pitchFamily="34" charset="0"/>
              </a:rPr>
              <a:t>£275,000</a:t>
            </a:r>
          </a:p>
        </p:txBody>
      </p:sp>
      <p:sp>
        <p:nvSpPr>
          <p:cNvPr id="31" name="TextBox 30">
            <a:extLst>
              <a:ext uri="{FF2B5EF4-FFF2-40B4-BE49-F238E27FC236}">
                <a16:creationId xmlns:a16="http://schemas.microsoft.com/office/drawing/2014/main" id="{BD835EAB-BE7B-BF4F-BCF3-30133534A333}"/>
              </a:ext>
            </a:extLst>
          </p:cNvPr>
          <p:cNvSpPr txBox="1"/>
          <p:nvPr/>
        </p:nvSpPr>
        <p:spPr>
          <a:xfrm>
            <a:off x="381342" y="5164762"/>
            <a:ext cx="2910497" cy="338554"/>
          </a:xfrm>
          <a:prstGeom prst="rect">
            <a:avLst/>
          </a:prstGeom>
          <a:solidFill>
            <a:schemeClr val="bg1">
              <a:lumMod val="85000"/>
            </a:schemeClr>
          </a:solidFill>
          <a:ln>
            <a:solidFill>
              <a:srgbClr val="5F295F"/>
            </a:solidFill>
          </a:ln>
        </p:spPr>
        <p:txBody>
          <a:bodyPr wrap="square" rtlCol="0" anchor="ctr" anchorCtr="0">
            <a:noAutofit/>
          </a:bodyPr>
          <a:lstStyle/>
          <a:p>
            <a:r>
              <a:rPr lang="en-GB" sz="1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Shortfall</a:t>
            </a:r>
            <a:endParaRPr lang="en-GB" sz="1400" dirty="0">
              <a:solidFill>
                <a:srgbClr val="5F29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DA2B5AF1-0EEC-EA46-9875-276EE687CFAA}"/>
              </a:ext>
            </a:extLst>
          </p:cNvPr>
          <p:cNvSpPr txBox="1"/>
          <p:nvPr/>
        </p:nvSpPr>
        <p:spPr>
          <a:xfrm>
            <a:off x="3403600" y="5164762"/>
            <a:ext cx="2513012" cy="338554"/>
          </a:xfrm>
          <a:prstGeom prst="rect">
            <a:avLst/>
          </a:prstGeom>
          <a:solidFill>
            <a:schemeClr val="bg1"/>
          </a:solidFill>
          <a:ln>
            <a:solidFill>
              <a:srgbClr val="5F295F"/>
            </a:solidFill>
          </a:ln>
        </p:spPr>
        <p:txBody>
          <a:bodyPr wrap="square" rtlCol="0" anchor="ctr" anchorCtr="0">
            <a:noAutofit/>
          </a:bodyPr>
          <a:lstStyle/>
          <a:p>
            <a:pPr algn="r"/>
            <a:r>
              <a:rPr lang="en-GB" sz="1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£30,000</a:t>
            </a:r>
          </a:p>
        </p:txBody>
      </p:sp>
    </p:spTree>
    <p:extLst>
      <p:ext uri="{BB962C8B-B14F-4D97-AF65-F5344CB8AC3E}">
        <p14:creationId xmlns:p14="http://schemas.microsoft.com/office/powerpoint/2010/main" val="179046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981</Words>
  <Application>Microsoft Office PowerPoint</Application>
  <PresentationFormat>Widescreen</PresentationFormat>
  <Paragraphs>144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Lucida Grande</vt:lpstr>
      <vt:lpstr>Open Sans</vt:lpstr>
      <vt:lpstr>Open Sans Extrabold</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Kelly</dc:creator>
  <cp:lastModifiedBy>Thomas McSherry</cp:lastModifiedBy>
  <cp:revision>132</cp:revision>
  <dcterms:created xsi:type="dcterms:W3CDTF">2019-02-05T08:55:40Z</dcterms:created>
  <dcterms:modified xsi:type="dcterms:W3CDTF">2020-10-01T19:03:54Z</dcterms:modified>
</cp:coreProperties>
</file>