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256" r:id="rId6"/>
    <p:sldId id="704" r:id="rId7"/>
    <p:sldId id="719" r:id="rId8"/>
    <p:sldId id="271" r:id="rId9"/>
    <p:sldId id="258" r:id="rId10"/>
    <p:sldId id="709" r:id="rId11"/>
    <p:sldId id="266" r:id="rId12"/>
    <p:sldId id="720" r:id="rId13"/>
    <p:sldId id="710" r:id="rId14"/>
    <p:sldId id="712" r:id="rId15"/>
    <p:sldId id="714" r:id="rId16"/>
    <p:sldId id="713" r:id="rId17"/>
    <p:sldId id="715" r:id="rId18"/>
    <p:sldId id="309" r:id="rId19"/>
    <p:sldId id="304" r:id="rId20"/>
    <p:sldId id="301" r:id="rId21"/>
    <p:sldId id="294" r:id="rId22"/>
    <p:sldId id="296" r:id="rId23"/>
    <p:sldId id="716" r:id="rId24"/>
    <p:sldId id="71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6C9FD-1784-4380-AF2E-90DE88DCD182}" v="2" dt="2020-11-02T18:02:27.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1" d="100"/>
          <a:sy n="61" d="100"/>
        </p:scale>
        <p:origin x="84" y="108"/>
      </p:cViewPr>
      <p:guideLst/>
    </p:cSldViewPr>
  </p:slideViewPr>
  <p:notesTextViewPr>
    <p:cViewPr>
      <p:scale>
        <a:sx n="1" d="1"/>
        <a:sy n="1" d="1"/>
      </p:scale>
      <p:origin x="0" y="0"/>
    </p:cViewPr>
  </p:notesTextViewPr>
  <p:sorterViewPr>
    <p:cViewPr varScale="1">
      <p:scale>
        <a:sx n="100" d="100"/>
        <a:sy n="100" d="100"/>
      </p:scale>
      <p:origin x="0" y="-59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linson, Simon" userId="c326668c-4f58-476e-9979-72e0c831fdaf" providerId="ADAL" clId="{F266C9FD-1784-4380-AF2E-90DE88DCD182}"/>
    <pc:docChg chg="custSel addSld delSld modSld">
      <pc:chgData name="Rawlinson, Simon" userId="c326668c-4f58-476e-9979-72e0c831fdaf" providerId="ADAL" clId="{F266C9FD-1784-4380-AF2E-90DE88DCD182}" dt="2020-11-02T18:05:38.859" v="97" actId="14100"/>
      <pc:docMkLst>
        <pc:docMk/>
      </pc:docMkLst>
      <pc:sldChg chg="add">
        <pc:chgData name="Rawlinson, Simon" userId="c326668c-4f58-476e-9979-72e0c831fdaf" providerId="ADAL" clId="{F266C9FD-1784-4380-AF2E-90DE88DCD182}" dt="2020-11-02T18:01:09.320" v="44"/>
        <pc:sldMkLst>
          <pc:docMk/>
          <pc:sldMk cId="2119270122" sldId="266"/>
        </pc:sldMkLst>
      </pc:sldChg>
      <pc:sldChg chg="del">
        <pc:chgData name="Rawlinson, Simon" userId="c326668c-4f58-476e-9979-72e0c831fdaf" providerId="ADAL" clId="{F266C9FD-1784-4380-AF2E-90DE88DCD182}" dt="2020-11-02T18:01:47.910" v="45" actId="47"/>
        <pc:sldMkLst>
          <pc:docMk/>
          <pc:sldMk cId="3089022982" sldId="305"/>
        </pc:sldMkLst>
      </pc:sldChg>
      <pc:sldChg chg="modSp mod">
        <pc:chgData name="Rawlinson, Simon" userId="c326668c-4f58-476e-9979-72e0c831fdaf" providerId="ADAL" clId="{F266C9FD-1784-4380-AF2E-90DE88DCD182}" dt="2020-11-02T18:01:55.430" v="46" actId="6549"/>
        <pc:sldMkLst>
          <pc:docMk/>
          <pc:sldMk cId="1695914669" sldId="704"/>
        </pc:sldMkLst>
        <pc:spChg chg="mod">
          <ac:chgData name="Rawlinson, Simon" userId="c326668c-4f58-476e-9979-72e0c831fdaf" providerId="ADAL" clId="{F266C9FD-1784-4380-AF2E-90DE88DCD182}" dt="2020-11-02T18:01:55.430" v="46" actId="6549"/>
          <ac:spMkLst>
            <pc:docMk/>
            <pc:sldMk cId="1695914669" sldId="704"/>
            <ac:spMk id="10" creationId="{8FCBDF4F-A134-428E-8E45-255C5B6D7558}"/>
          </ac:spMkLst>
        </pc:spChg>
      </pc:sldChg>
      <pc:sldChg chg="del">
        <pc:chgData name="Rawlinson, Simon" userId="c326668c-4f58-476e-9979-72e0c831fdaf" providerId="ADAL" clId="{F266C9FD-1784-4380-AF2E-90DE88DCD182}" dt="2020-11-02T18:02:15.778" v="47" actId="47"/>
        <pc:sldMkLst>
          <pc:docMk/>
          <pc:sldMk cId="798146322" sldId="708"/>
        </pc:sldMkLst>
      </pc:sldChg>
      <pc:sldChg chg="addSp delSp modSp add mod">
        <pc:chgData name="Rawlinson, Simon" userId="c326668c-4f58-476e-9979-72e0c831fdaf" providerId="ADAL" clId="{F266C9FD-1784-4380-AF2E-90DE88DCD182}" dt="2020-11-02T18:05:38.859" v="97" actId="14100"/>
        <pc:sldMkLst>
          <pc:docMk/>
          <pc:sldMk cId="2219729041" sldId="720"/>
        </pc:sldMkLst>
        <pc:spChg chg="del">
          <ac:chgData name="Rawlinson, Simon" userId="c326668c-4f58-476e-9979-72e0c831fdaf" providerId="ADAL" clId="{F266C9FD-1784-4380-AF2E-90DE88DCD182}" dt="2020-11-02T18:02:38.924" v="50" actId="478"/>
          <ac:spMkLst>
            <pc:docMk/>
            <pc:sldMk cId="2219729041" sldId="720"/>
            <ac:spMk id="2" creationId="{54071741-1F48-4BE7-BD44-EEA93F1F121A}"/>
          </ac:spMkLst>
        </pc:spChg>
        <pc:spChg chg="del">
          <ac:chgData name="Rawlinson, Simon" userId="c326668c-4f58-476e-9979-72e0c831fdaf" providerId="ADAL" clId="{F266C9FD-1784-4380-AF2E-90DE88DCD182}" dt="2020-11-02T18:02:33.606" v="49" actId="478"/>
          <ac:spMkLst>
            <pc:docMk/>
            <pc:sldMk cId="2219729041" sldId="720"/>
            <ac:spMk id="4" creationId="{54B99202-3902-4E24-BC7F-45D584CB115E}"/>
          </ac:spMkLst>
        </pc:spChg>
        <pc:spChg chg="add mod">
          <ac:chgData name="Rawlinson, Simon" userId="c326668c-4f58-476e-9979-72e0c831fdaf" providerId="ADAL" clId="{F266C9FD-1784-4380-AF2E-90DE88DCD182}" dt="2020-11-02T18:05:38.859" v="97" actId="14100"/>
          <ac:spMkLst>
            <pc:docMk/>
            <pc:sldMk cId="2219729041" sldId="720"/>
            <ac:spMk id="5" creationId="{135FFFAC-9EBD-4D09-91EA-A1A240985203}"/>
          </ac:spMkLst>
        </pc:spChg>
        <pc:spChg chg="mod">
          <ac:chgData name="Rawlinson, Simon" userId="c326668c-4f58-476e-9979-72e0c831fdaf" providerId="ADAL" clId="{F266C9FD-1784-4380-AF2E-90DE88DCD182}" dt="2020-11-02T18:04:35.558" v="89" actId="20577"/>
          <ac:spMkLst>
            <pc:docMk/>
            <pc:sldMk cId="2219729041" sldId="720"/>
            <ac:spMk id="11" creationId="{00000000-0000-0000-0000-000000000000}"/>
          </ac:spMkLst>
        </pc:spChg>
        <pc:spChg chg="del">
          <ac:chgData name="Rawlinson, Simon" userId="c326668c-4f58-476e-9979-72e0c831fdaf" providerId="ADAL" clId="{F266C9FD-1784-4380-AF2E-90DE88DCD182}" dt="2020-11-02T18:02:38.924" v="50" actId="478"/>
          <ac:spMkLst>
            <pc:docMk/>
            <pc:sldMk cId="2219729041" sldId="720"/>
            <ac:spMk id="12" creationId="{1A0ADE88-AD87-4813-938B-CAFBDF9AA478}"/>
          </ac:spMkLst>
        </pc:spChg>
        <pc:spChg chg="del">
          <ac:chgData name="Rawlinson, Simon" userId="c326668c-4f58-476e-9979-72e0c831fdaf" providerId="ADAL" clId="{F266C9FD-1784-4380-AF2E-90DE88DCD182}" dt="2020-11-02T18:02:38.924" v="50" actId="478"/>
          <ac:spMkLst>
            <pc:docMk/>
            <pc:sldMk cId="2219729041" sldId="720"/>
            <ac:spMk id="13" creationId="{01F43037-29EA-41E4-925E-A24B0E5DB73B}"/>
          </ac:spMkLst>
        </pc:spChg>
        <pc:spChg chg="del">
          <ac:chgData name="Rawlinson, Simon" userId="c326668c-4f58-476e-9979-72e0c831fdaf" providerId="ADAL" clId="{F266C9FD-1784-4380-AF2E-90DE88DCD182}" dt="2020-11-02T18:02:38.924" v="50" actId="478"/>
          <ac:spMkLst>
            <pc:docMk/>
            <pc:sldMk cId="2219729041" sldId="720"/>
            <ac:spMk id="14" creationId="{CF82AA01-FEA9-478C-B572-ED5A0B416D16}"/>
          </ac:spMkLst>
        </pc:spChg>
        <pc:spChg chg="del">
          <ac:chgData name="Rawlinson, Simon" userId="c326668c-4f58-476e-9979-72e0c831fdaf" providerId="ADAL" clId="{F266C9FD-1784-4380-AF2E-90DE88DCD182}" dt="2020-11-02T18:02:38.924" v="50" actId="478"/>
          <ac:spMkLst>
            <pc:docMk/>
            <pc:sldMk cId="2219729041" sldId="720"/>
            <ac:spMk id="15" creationId="{6854DA66-2138-4CDA-B1CE-8BCFA2C67987}"/>
          </ac:spMkLst>
        </pc:spChg>
        <pc:spChg chg="del">
          <ac:chgData name="Rawlinson, Simon" userId="c326668c-4f58-476e-9979-72e0c831fdaf" providerId="ADAL" clId="{F266C9FD-1784-4380-AF2E-90DE88DCD182}" dt="2020-11-02T18:02:38.924" v="50" actId="478"/>
          <ac:spMkLst>
            <pc:docMk/>
            <pc:sldMk cId="2219729041" sldId="720"/>
            <ac:spMk id="16" creationId="{6345DD18-7744-4639-9C22-1A37BDDBB00D}"/>
          </ac:spMkLst>
        </pc:spChg>
        <pc:spChg chg="del">
          <ac:chgData name="Rawlinson, Simon" userId="c326668c-4f58-476e-9979-72e0c831fdaf" providerId="ADAL" clId="{F266C9FD-1784-4380-AF2E-90DE88DCD182}" dt="2020-11-02T18:02:38.924" v="50" actId="478"/>
          <ac:spMkLst>
            <pc:docMk/>
            <pc:sldMk cId="2219729041" sldId="720"/>
            <ac:spMk id="17" creationId="{08E882B1-BCD4-468B-9A4A-FD2C426881AD}"/>
          </ac:spMkLst>
        </pc:spChg>
        <pc:spChg chg="del">
          <ac:chgData name="Rawlinson, Simon" userId="c326668c-4f58-476e-9979-72e0c831fdaf" providerId="ADAL" clId="{F266C9FD-1784-4380-AF2E-90DE88DCD182}" dt="2020-11-02T18:02:38.924" v="50" actId="478"/>
          <ac:spMkLst>
            <pc:docMk/>
            <pc:sldMk cId="2219729041" sldId="720"/>
            <ac:spMk id="18" creationId="{080B8129-442B-4166-B779-714AE8CC6D23}"/>
          </ac:spMkLst>
        </pc:spChg>
        <pc:spChg chg="del">
          <ac:chgData name="Rawlinson, Simon" userId="c326668c-4f58-476e-9979-72e0c831fdaf" providerId="ADAL" clId="{F266C9FD-1784-4380-AF2E-90DE88DCD182}" dt="2020-11-02T18:02:38.924" v="50" actId="478"/>
          <ac:spMkLst>
            <pc:docMk/>
            <pc:sldMk cId="2219729041" sldId="720"/>
            <ac:spMk id="19" creationId="{FA276589-A6E1-433B-9ACD-9D7785E4C46C}"/>
          </ac:spMkLst>
        </pc:spChg>
        <pc:spChg chg="del">
          <ac:chgData name="Rawlinson, Simon" userId="c326668c-4f58-476e-9979-72e0c831fdaf" providerId="ADAL" clId="{F266C9FD-1784-4380-AF2E-90DE88DCD182}" dt="2020-11-02T18:02:38.924" v="50" actId="478"/>
          <ac:spMkLst>
            <pc:docMk/>
            <pc:sldMk cId="2219729041" sldId="720"/>
            <ac:spMk id="20" creationId="{7CD3ACAD-154C-4A82-AD6E-3690A89C1E45}"/>
          </ac:spMkLst>
        </pc:spChg>
        <pc:spChg chg="del">
          <ac:chgData name="Rawlinson, Simon" userId="c326668c-4f58-476e-9979-72e0c831fdaf" providerId="ADAL" clId="{F266C9FD-1784-4380-AF2E-90DE88DCD182}" dt="2020-11-02T18:02:38.924" v="50" actId="478"/>
          <ac:spMkLst>
            <pc:docMk/>
            <pc:sldMk cId="2219729041" sldId="720"/>
            <ac:spMk id="22" creationId="{FE9F51A5-6FAA-4CBE-B655-88279138D30C}"/>
          </ac:spMkLst>
        </pc:spChg>
        <pc:spChg chg="del">
          <ac:chgData name="Rawlinson, Simon" userId="c326668c-4f58-476e-9979-72e0c831fdaf" providerId="ADAL" clId="{F266C9FD-1784-4380-AF2E-90DE88DCD182}" dt="2020-11-02T18:02:38.924" v="50" actId="478"/>
          <ac:spMkLst>
            <pc:docMk/>
            <pc:sldMk cId="2219729041" sldId="720"/>
            <ac:spMk id="23" creationId="{1A444730-B5C4-4E3A-B92B-137AEFBC407C}"/>
          </ac:spMkLst>
        </pc:spChg>
        <pc:spChg chg="del">
          <ac:chgData name="Rawlinson, Simon" userId="c326668c-4f58-476e-9979-72e0c831fdaf" providerId="ADAL" clId="{F266C9FD-1784-4380-AF2E-90DE88DCD182}" dt="2020-11-02T18:02:38.924" v="50" actId="478"/>
          <ac:spMkLst>
            <pc:docMk/>
            <pc:sldMk cId="2219729041" sldId="720"/>
            <ac:spMk id="24" creationId="{B15E4E2D-E1D5-473C-B09E-325951FD48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89E7CE-7BD2-4B21-926B-847140368F56}" type="datetimeFigureOut">
              <a:rPr lang="en-GB" smtClean="0"/>
              <a:t>02/11/2020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F774E4-B657-4CEF-BB06-C078DB0002E9}" type="slidenum">
              <a:rPr lang="en-GB" smtClean="0"/>
              <a:t>‹#›</a:t>
            </a:fld>
            <a:endParaRPr lang="en-GB" dirty="0"/>
          </a:p>
        </p:txBody>
      </p:sp>
    </p:spTree>
    <p:extLst>
      <p:ext uri="{BB962C8B-B14F-4D97-AF65-F5344CB8AC3E}">
        <p14:creationId xmlns:p14="http://schemas.microsoft.com/office/powerpoint/2010/main" val="10986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339850"/>
            <a:ext cx="6426200" cy="3616325"/>
          </a:xfrm>
        </p:spPr>
      </p:sp>
      <p:sp>
        <p:nvSpPr>
          <p:cNvPr id="3" name="Notes Placeholder 2"/>
          <p:cNvSpPr>
            <a:spLocks noGrp="1"/>
          </p:cNvSpPr>
          <p:nvPr>
            <p:ph type="body" idx="1"/>
          </p:nvPr>
        </p:nvSpPr>
        <p:spPr/>
        <p:txBody>
          <a:bodyPr/>
          <a:lstStyle/>
          <a:p>
            <a:r>
              <a:rPr lang="en-GB" dirty="0"/>
              <a:t>Main slide </a:t>
            </a:r>
          </a:p>
        </p:txBody>
      </p:sp>
      <p:sp>
        <p:nvSpPr>
          <p:cNvPr id="4" name="Slide Number Placeholder 3"/>
          <p:cNvSpPr>
            <a:spLocks noGrp="1"/>
          </p:cNvSpPr>
          <p:nvPr>
            <p:ph type="sldNum" sz="quarter" idx="10"/>
          </p:nvPr>
        </p:nvSpPr>
        <p:spPr/>
        <p:txBody>
          <a:bodyPr/>
          <a:lstStyle/>
          <a:p>
            <a:fld id="{59CE919A-C258-4951-B460-E2B2A8FEF6DD}" type="slidenum">
              <a:rPr lang="en-GB" smtClean="0"/>
              <a:t>14</a:t>
            </a:fld>
            <a:endParaRPr lang="en-GB" dirty="0"/>
          </a:p>
        </p:txBody>
      </p:sp>
    </p:spTree>
    <p:extLst>
      <p:ext uri="{BB962C8B-B14F-4D97-AF65-F5344CB8AC3E}">
        <p14:creationId xmlns:p14="http://schemas.microsoft.com/office/powerpoint/2010/main" val="252991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339850"/>
            <a:ext cx="6426200" cy="3616325"/>
          </a:xfrm>
        </p:spPr>
      </p:sp>
      <p:sp>
        <p:nvSpPr>
          <p:cNvPr id="3" name="Notes Placeholder 2"/>
          <p:cNvSpPr>
            <a:spLocks noGrp="1"/>
          </p:cNvSpPr>
          <p:nvPr>
            <p:ph type="body" idx="1"/>
          </p:nvPr>
        </p:nvSpPr>
        <p:spPr/>
        <p:txBody>
          <a:bodyPr/>
          <a:lstStyle/>
          <a:p>
            <a:r>
              <a:rPr lang="en-GB" dirty="0"/>
              <a:t>Main slide </a:t>
            </a:r>
          </a:p>
        </p:txBody>
      </p:sp>
      <p:sp>
        <p:nvSpPr>
          <p:cNvPr id="4" name="Slide Number Placeholder 3"/>
          <p:cNvSpPr>
            <a:spLocks noGrp="1"/>
          </p:cNvSpPr>
          <p:nvPr>
            <p:ph type="sldNum" sz="quarter" idx="10"/>
          </p:nvPr>
        </p:nvSpPr>
        <p:spPr/>
        <p:txBody>
          <a:bodyPr/>
          <a:lstStyle/>
          <a:p>
            <a:fld id="{59CE919A-C258-4951-B460-E2B2A8FEF6DD}" type="slidenum">
              <a:rPr lang="en-GB" smtClean="0"/>
              <a:t>15</a:t>
            </a:fld>
            <a:endParaRPr lang="en-GB" dirty="0"/>
          </a:p>
        </p:txBody>
      </p:sp>
    </p:spTree>
    <p:extLst>
      <p:ext uri="{BB962C8B-B14F-4D97-AF65-F5344CB8AC3E}">
        <p14:creationId xmlns:p14="http://schemas.microsoft.com/office/powerpoint/2010/main" val="57413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339850"/>
            <a:ext cx="6426200" cy="3616325"/>
          </a:xfrm>
        </p:spPr>
      </p:sp>
      <p:sp>
        <p:nvSpPr>
          <p:cNvPr id="3" name="Notes Placeholder 2"/>
          <p:cNvSpPr>
            <a:spLocks noGrp="1"/>
          </p:cNvSpPr>
          <p:nvPr>
            <p:ph type="body" idx="1"/>
          </p:nvPr>
        </p:nvSpPr>
        <p:spPr/>
        <p:txBody>
          <a:bodyPr/>
          <a:lstStyle/>
          <a:p>
            <a:r>
              <a:rPr lang="en-GB" dirty="0"/>
              <a:t>Main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11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339850"/>
            <a:ext cx="6426200" cy="3616325"/>
          </a:xfrm>
        </p:spPr>
      </p:sp>
      <p:sp>
        <p:nvSpPr>
          <p:cNvPr id="3" name="Notes Placeholder 2"/>
          <p:cNvSpPr>
            <a:spLocks noGrp="1"/>
          </p:cNvSpPr>
          <p:nvPr>
            <p:ph type="body" idx="1"/>
          </p:nvPr>
        </p:nvSpPr>
        <p:spPr/>
        <p:txBody>
          <a:bodyPr/>
          <a:lstStyle/>
          <a:p>
            <a:r>
              <a:rPr lang="en-GB" dirty="0"/>
              <a:t>Main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6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339850"/>
            <a:ext cx="6426200" cy="3616325"/>
          </a:xfrm>
        </p:spPr>
      </p:sp>
      <p:sp>
        <p:nvSpPr>
          <p:cNvPr id="3" name="Notes Placeholder 2"/>
          <p:cNvSpPr>
            <a:spLocks noGrp="1"/>
          </p:cNvSpPr>
          <p:nvPr>
            <p:ph type="body" idx="1"/>
          </p:nvPr>
        </p:nvSpPr>
        <p:spPr/>
        <p:txBody>
          <a:bodyPr/>
          <a:lstStyle/>
          <a:p>
            <a:r>
              <a:rPr lang="en-GB" dirty="0"/>
              <a:t>Main slide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E919A-C258-4951-B460-E2B2A8FEF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9805-BE02-4FC6-8791-AFAE66876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40AF28-5071-4343-955B-58705D9C4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39A32-71E9-441D-A536-68BC0A3AB443}"/>
              </a:ext>
            </a:extLst>
          </p:cNvPr>
          <p:cNvSpPr>
            <a:spLocks noGrp="1"/>
          </p:cNvSpPr>
          <p:nvPr>
            <p:ph type="dt" sz="half" idx="10"/>
          </p:nvPr>
        </p:nvSpPr>
        <p:spPr/>
        <p:txBody>
          <a:bodyPr/>
          <a:lstStyle/>
          <a:p>
            <a:fld id="{3A9BBDF0-CB2E-43A2-BD2D-737C470A1023}" type="datetime1">
              <a:rPr lang="en-GB" smtClean="0"/>
              <a:t>02/11/2020</a:t>
            </a:fld>
            <a:endParaRPr lang="en-GB" dirty="0"/>
          </a:p>
        </p:txBody>
      </p:sp>
      <p:sp>
        <p:nvSpPr>
          <p:cNvPr id="5" name="Footer Placeholder 4">
            <a:extLst>
              <a:ext uri="{FF2B5EF4-FFF2-40B4-BE49-F238E27FC236}">
                <a16:creationId xmlns:a16="http://schemas.microsoft.com/office/drawing/2014/main" id="{3B1014EB-B0DA-475F-A99F-D93AD3DF755A}"/>
              </a:ext>
            </a:extLst>
          </p:cNvPr>
          <p:cNvSpPr>
            <a:spLocks noGrp="1"/>
          </p:cNvSpPr>
          <p:nvPr>
            <p:ph type="ftr" sz="quarter" idx="11"/>
          </p:nvPr>
        </p:nvSpPr>
        <p:spPr/>
        <p:txBody>
          <a:bodyPr/>
          <a:lstStyle/>
          <a:p>
            <a:r>
              <a:rPr lang="en-GB" dirty="0"/>
              <a:t>Transforming Construction Programme State Aid Analysis: Public Sector IP</a:t>
            </a:r>
          </a:p>
        </p:txBody>
      </p:sp>
      <p:sp>
        <p:nvSpPr>
          <p:cNvPr id="6" name="Slide Number Placeholder 5">
            <a:extLst>
              <a:ext uri="{FF2B5EF4-FFF2-40B4-BE49-F238E27FC236}">
                <a16:creationId xmlns:a16="http://schemas.microsoft.com/office/drawing/2014/main" id="{A1A0D967-AFC8-4AA1-B5B1-764A39999F1E}"/>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14510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5129-C2D0-4A38-8BE6-50F62AAAE4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04F70A-02EF-4995-9DB0-C96F95328A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C227AF-1066-4F53-B468-A2994FC45A28}"/>
              </a:ext>
            </a:extLst>
          </p:cNvPr>
          <p:cNvSpPr>
            <a:spLocks noGrp="1"/>
          </p:cNvSpPr>
          <p:nvPr>
            <p:ph type="dt" sz="half" idx="10"/>
          </p:nvPr>
        </p:nvSpPr>
        <p:spPr/>
        <p:txBody>
          <a:bodyPr/>
          <a:lstStyle/>
          <a:p>
            <a:fld id="{40B494C7-C7E2-4842-A0B2-2EAB40A291A0}" type="datetime1">
              <a:rPr lang="en-GB" smtClean="0"/>
              <a:t>02/11/2020</a:t>
            </a:fld>
            <a:endParaRPr lang="en-GB" dirty="0"/>
          </a:p>
        </p:txBody>
      </p:sp>
      <p:sp>
        <p:nvSpPr>
          <p:cNvPr id="5" name="Footer Placeholder 4">
            <a:extLst>
              <a:ext uri="{FF2B5EF4-FFF2-40B4-BE49-F238E27FC236}">
                <a16:creationId xmlns:a16="http://schemas.microsoft.com/office/drawing/2014/main" id="{2FD889AF-D0C2-4B7E-902A-EE0C0E81438C}"/>
              </a:ext>
            </a:extLst>
          </p:cNvPr>
          <p:cNvSpPr>
            <a:spLocks noGrp="1"/>
          </p:cNvSpPr>
          <p:nvPr>
            <p:ph type="ftr" sz="quarter" idx="11"/>
          </p:nvPr>
        </p:nvSpPr>
        <p:spPr/>
        <p:txBody>
          <a:bodyPr/>
          <a:lstStyle/>
          <a:p>
            <a:r>
              <a:rPr lang="en-GB" dirty="0"/>
              <a:t>Transforming Construction Programme State Aid Analysis: Public Sector IP</a:t>
            </a:r>
          </a:p>
        </p:txBody>
      </p:sp>
      <p:sp>
        <p:nvSpPr>
          <p:cNvPr id="6" name="Slide Number Placeholder 5">
            <a:extLst>
              <a:ext uri="{FF2B5EF4-FFF2-40B4-BE49-F238E27FC236}">
                <a16:creationId xmlns:a16="http://schemas.microsoft.com/office/drawing/2014/main" id="{2A28AE1E-FB6C-481E-AA61-3DCCEE5EC9A5}"/>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13982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6E0B6-81B0-4068-90E1-BAB57A8E32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84BAA6-4805-4F48-825B-48BF22CD75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E2B8B-4A73-4D3D-A1F4-E4F0C3E5417D}"/>
              </a:ext>
            </a:extLst>
          </p:cNvPr>
          <p:cNvSpPr>
            <a:spLocks noGrp="1"/>
          </p:cNvSpPr>
          <p:nvPr>
            <p:ph type="dt" sz="half" idx="10"/>
          </p:nvPr>
        </p:nvSpPr>
        <p:spPr/>
        <p:txBody>
          <a:bodyPr/>
          <a:lstStyle/>
          <a:p>
            <a:fld id="{4BF25406-65D8-4D28-90EB-DC443416781F}" type="datetime1">
              <a:rPr lang="en-GB" smtClean="0"/>
              <a:t>02/11/2020</a:t>
            </a:fld>
            <a:endParaRPr lang="en-GB" dirty="0"/>
          </a:p>
        </p:txBody>
      </p:sp>
      <p:sp>
        <p:nvSpPr>
          <p:cNvPr id="5" name="Footer Placeholder 4">
            <a:extLst>
              <a:ext uri="{FF2B5EF4-FFF2-40B4-BE49-F238E27FC236}">
                <a16:creationId xmlns:a16="http://schemas.microsoft.com/office/drawing/2014/main" id="{CBB10295-1001-457E-9E02-0E1F6C448464}"/>
              </a:ext>
            </a:extLst>
          </p:cNvPr>
          <p:cNvSpPr>
            <a:spLocks noGrp="1"/>
          </p:cNvSpPr>
          <p:nvPr>
            <p:ph type="ftr" sz="quarter" idx="11"/>
          </p:nvPr>
        </p:nvSpPr>
        <p:spPr/>
        <p:txBody>
          <a:bodyPr/>
          <a:lstStyle/>
          <a:p>
            <a:r>
              <a:rPr lang="en-GB" dirty="0"/>
              <a:t>Transforming Construction Programme State Aid Analysis: Public Sector IP</a:t>
            </a:r>
          </a:p>
        </p:txBody>
      </p:sp>
      <p:sp>
        <p:nvSpPr>
          <p:cNvPr id="6" name="Slide Number Placeholder 5">
            <a:extLst>
              <a:ext uri="{FF2B5EF4-FFF2-40B4-BE49-F238E27FC236}">
                <a16:creationId xmlns:a16="http://schemas.microsoft.com/office/drawing/2014/main" id="{77184FF8-FD86-48D5-A7B6-EA2920CC58C6}"/>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14175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8" y="1122363"/>
            <a:ext cx="9144000" cy="2387600"/>
          </a:xfrm>
        </p:spPr>
        <p:txBody>
          <a:bodyPr anchor="b"/>
          <a:lstStyle>
            <a:lvl1pPr algn="ctr">
              <a:defRPr sz="5332"/>
            </a:lvl1pPr>
          </a:lstStyle>
          <a:p>
            <a:r>
              <a:rPr lang="en-GB"/>
              <a:t>Click to edit Master title style</a:t>
            </a:r>
            <a:endParaRPr lang="en-US" dirty="0"/>
          </a:p>
        </p:txBody>
      </p:sp>
      <p:sp>
        <p:nvSpPr>
          <p:cNvPr id="3" name="Subtitle 2"/>
          <p:cNvSpPr>
            <a:spLocks noGrp="1"/>
          </p:cNvSpPr>
          <p:nvPr>
            <p:ph type="subTitle" idx="1"/>
          </p:nvPr>
        </p:nvSpPr>
        <p:spPr>
          <a:xfrm>
            <a:off x="1524008" y="3602039"/>
            <a:ext cx="9144000" cy="1655762"/>
          </a:xfrm>
        </p:spPr>
        <p:txBody>
          <a:bodyPr/>
          <a:lstStyle>
            <a:lvl1pPr marL="0" indent="0" algn="ctr">
              <a:buNone/>
              <a:defRPr sz="2134"/>
            </a:lvl1pPr>
            <a:lvl2pPr marL="406396" indent="0" algn="ctr">
              <a:buNone/>
              <a:defRPr sz="1778"/>
            </a:lvl2pPr>
            <a:lvl3pPr marL="812791" indent="0" algn="ctr">
              <a:buNone/>
              <a:defRPr sz="1600"/>
            </a:lvl3pPr>
            <a:lvl4pPr marL="1219188" indent="0" algn="ctr">
              <a:buNone/>
              <a:defRPr sz="1422"/>
            </a:lvl4pPr>
            <a:lvl5pPr marL="1625584" indent="0" algn="ctr">
              <a:buNone/>
              <a:defRPr sz="1422"/>
            </a:lvl5pPr>
            <a:lvl6pPr marL="2031977" indent="0" algn="ctr">
              <a:buNone/>
              <a:defRPr sz="1422"/>
            </a:lvl6pPr>
            <a:lvl7pPr marL="2438375" indent="0" algn="ctr">
              <a:buNone/>
              <a:defRPr sz="1422"/>
            </a:lvl7pPr>
            <a:lvl8pPr marL="2844769" indent="0" algn="ctr">
              <a:buNone/>
              <a:defRPr sz="1422"/>
            </a:lvl8pPr>
            <a:lvl9pPr marL="3251165" indent="0" algn="ctr">
              <a:buNone/>
              <a:defRPr sz="1422"/>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420293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1987167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2" cy="2852737"/>
          </a:xfrm>
        </p:spPr>
        <p:txBody>
          <a:bodyPr anchor="b"/>
          <a:lstStyle>
            <a:lvl1pPr>
              <a:defRPr sz="5332"/>
            </a:lvl1pPr>
          </a:lstStyle>
          <a:p>
            <a:r>
              <a:rPr lang="en-GB"/>
              <a:t>Click to edit Master title style</a:t>
            </a:r>
            <a:endParaRPr lang="en-US" dirty="0"/>
          </a:p>
        </p:txBody>
      </p:sp>
      <p:sp>
        <p:nvSpPr>
          <p:cNvPr id="3" name="Text Placeholder 2"/>
          <p:cNvSpPr>
            <a:spLocks noGrp="1"/>
          </p:cNvSpPr>
          <p:nvPr>
            <p:ph type="body" idx="1"/>
          </p:nvPr>
        </p:nvSpPr>
        <p:spPr>
          <a:xfrm>
            <a:off x="831849" y="4589473"/>
            <a:ext cx="10515602" cy="1500187"/>
          </a:xfrm>
        </p:spPr>
        <p:txBody>
          <a:bodyPr/>
          <a:lstStyle>
            <a:lvl1pPr marL="0" indent="0">
              <a:buNone/>
              <a:defRPr sz="2134">
                <a:solidFill>
                  <a:schemeClr val="tx1">
                    <a:tint val="75000"/>
                  </a:schemeClr>
                </a:solidFill>
              </a:defRPr>
            </a:lvl1pPr>
            <a:lvl2pPr marL="406396" indent="0">
              <a:buNone/>
              <a:defRPr sz="1778">
                <a:solidFill>
                  <a:schemeClr val="tx1">
                    <a:tint val="75000"/>
                  </a:schemeClr>
                </a:solidFill>
              </a:defRPr>
            </a:lvl2pPr>
            <a:lvl3pPr marL="812791" indent="0">
              <a:buNone/>
              <a:defRPr sz="1600">
                <a:solidFill>
                  <a:schemeClr val="tx1">
                    <a:tint val="75000"/>
                  </a:schemeClr>
                </a:solidFill>
              </a:defRPr>
            </a:lvl3pPr>
            <a:lvl4pPr marL="1219188" indent="0">
              <a:buNone/>
              <a:defRPr sz="1422">
                <a:solidFill>
                  <a:schemeClr val="tx1">
                    <a:tint val="75000"/>
                  </a:schemeClr>
                </a:solidFill>
              </a:defRPr>
            </a:lvl4pPr>
            <a:lvl5pPr marL="1625584" indent="0">
              <a:buNone/>
              <a:defRPr sz="1422">
                <a:solidFill>
                  <a:schemeClr val="tx1">
                    <a:tint val="75000"/>
                  </a:schemeClr>
                </a:solidFill>
              </a:defRPr>
            </a:lvl5pPr>
            <a:lvl6pPr marL="2031977" indent="0">
              <a:buNone/>
              <a:defRPr sz="1422">
                <a:solidFill>
                  <a:schemeClr val="tx1">
                    <a:tint val="75000"/>
                  </a:schemeClr>
                </a:solidFill>
              </a:defRPr>
            </a:lvl6pPr>
            <a:lvl7pPr marL="2438375" indent="0">
              <a:buNone/>
              <a:defRPr sz="1422">
                <a:solidFill>
                  <a:schemeClr val="tx1">
                    <a:tint val="75000"/>
                  </a:schemeClr>
                </a:solidFill>
              </a:defRPr>
            </a:lvl7pPr>
            <a:lvl8pPr marL="2844769" indent="0">
              <a:buNone/>
              <a:defRPr sz="1422">
                <a:solidFill>
                  <a:schemeClr val="tx1">
                    <a:tint val="75000"/>
                  </a:schemeClr>
                </a:solidFill>
              </a:defRPr>
            </a:lvl8pPr>
            <a:lvl9pPr marL="3251165" indent="0">
              <a:buNone/>
              <a:defRPr sz="1422">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715258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1" y="1825634"/>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199" y="1825634"/>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197438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2"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3"/>
          </a:xfrm>
        </p:spPr>
        <p:txBody>
          <a:bodyPr anchor="b"/>
          <a:lstStyle>
            <a:lvl1pPr marL="0" indent="0">
              <a:buNone/>
              <a:defRPr sz="2134" b="1"/>
            </a:lvl1pPr>
            <a:lvl2pPr marL="406396" indent="0">
              <a:buNone/>
              <a:defRPr sz="1778" b="1"/>
            </a:lvl2pPr>
            <a:lvl3pPr marL="812791" indent="0">
              <a:buNone/>
              <a:defRPr sz="1600" b="1"/>
            </a:lvl3pPr>
            <a:lvl4pPr marL="1219188" indent="0">
              <a:buNone/>
              <a:defRPr sz="1422" b="1"/>
            </a:lvl4pPr>
            <a:lvl5pPr marL="1625584" indent="0">
              <a:buNone/>
              <a:defRPr sz="1422" b="1"/>
            </a:lvl5pPr>
            <a:lvl6pPr marL="2031977" indent="0">
              <a:buNone/>
              <a:defRPr sz="1422" b="1"/>
            </a:lvl6pPr>
            <a:lvl7pPr marL="2438375" indent="0">
              <a:buNone/>
              <a:defRPr sz="1422" b="1"/>
            </a:lvl7pPr>
            <a:lvl8pPr marL="2844769" indent="0">
              <a:buNone/>
              <a:defRPr sz="1422" b="1"/>
            </a:lvl8pPr>
            <a:lvl9pPr marL="3251165" indent="0">
              <a:buNone/>
              <a:defRPr sz="1422"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3"/>
          </a:xfrm>
        </p:spPr>
        <p:txBody>
          <a:bodyPr anchor="b"/>
          <a:lstStyle>
            <a:lvl1pPr marL="0" indent="0">
              <a:buNone/>
              <a:defRPr sz="2134" b="1"/>
            </a:lvl1pPr>
            <a:lvl2pPr marL="406396" indent="0">
              <a:buNone/>
              <a:defRPr sz="1778" b="1"/>
            </a:lvl2pPr>
            <a:lvl3pPr marL="812791" indent="0">
              <a:buNone/>
              <a:defRPr sz="1600" b="1"/>
            </a:lvl3pPr>
            <a:lvl4pPr marL="1219188" indent="0">
              <a:buNone/>
              <a:defRPr sz="1422" b="1"/>
            </a:lvl4pPr>
            <a:lvl5pPr marL="1625584" indent="0">
              <a:buNone/>
              <a:defRPr sz="1422" b="1"/>
            </a:lvl5pPr>
            <a:lvl6pPr marL="2031977" indent="0">
              <a:buNone/>
              <a:defRPr sz="1422" b="1"/>
            </a:lvl6pPr>
            <a:lvl7pPr marL="2438375" indent="0">
              <a:buNone/>
              <a:defRPr sz="1422" b="1"/>
            </a:lvl7pPr>
            <a:lvl8pPr marL="2844769" indent="0">
              <a:buNone/>
              <a:defRPr sz="1422" b="1"/>
            </a:lvl8pPr>
            <a:lvl9pPr marL="3251165" indent="0">
              <a:buNone/>
              <a:defRPr sz="1422"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387708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374078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274717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2845"/>
            </a:lvl1pPr>
          </a:lstStyle>
          <a:p>
            <a:r>
              <a:rPr lang="en-GB"/>
              <a:t>Click to edit Master title style</a:t>
            </a:r>
            <a:endParaRPr lang="en-US" dirty="0"/>
          </a:p>
        </p:txBody>
      </p:sp>
      <p:sp>
        <p:nvSpPr>
          <p:cNvPr id="3" name="Content Placeholder 2"/>
          <p:cNvSpPr>
            <a:spLocks noGrp="1"/>
          </p:cNvSpPr>
          <p:nvPr>
            <p:ph idx="1"/>
          </p:nvPr>
        </p:nvSpPr>
        <p:spPr>
          <a:xfrm>
            <a:off x="5183189" y="987425"/>
            <a:ext cx="6172200" cy="4873625"/>
          </a:xfrm>
        </p:spPr>
        <p:txBody>
          <a:bodyPr/>
          <a:lstStyle>
            <a:lvl1pPr>
              <a:defRPr sz="2845"/>
            </a:lvl1pPr>
            <a:lvl2pPr>
              <a:defRPr sz="2489"/>
            </a:lvl2pPr>
            <a:lvl3pPr>
              <a:defRPr sz="2134"/>
            </a:lvl3pPr>
            <a:lvl4pPr>
              <a:defRPr sz="1778"/>
            </a:lvl4pPr>
            <a:lvl5pPr>
              <a:defRPr sz="1778"/>
            </a:lvl5pPr>
            <a:lvl6pPr>
              <a:defRPr sz="1778"/>
            </a:lvl6pPr>
            <a:lvl7pPr>
              <a:defRPr sz="1778"/>
            </a:lvl7pPr>
            <a:lvl8pPr>
              <a:defRPr sz="1778"/>
            </a:lvl8pPr>
            <a:lvl9pPr>
              <a:defRPr sz="177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422"/>
            </a:lvl1pPr>
            <a:lvl2pPr marL="406396" indent="0">
              <a:buNone/>
              <a:defRPr sz="1244"/>
            </a:lvl2pPr>
            <a:lvl3pPr marL="812791" indent="0">
              <a:buNone/>
              <a:defRPr sz="1067"/>
            </a:lvl3pPr>
            <a:lvl4pPr marL="1219188" indent="0">
              <a:buNone/>
              <a:defRPr sz="888"/>
            </a:lvl4pPr>
            <a:lvl5pPr marL="1625584" indent="0">
              <a:buNone/>
              <a:defRPr sz="888"/>
            </a:lvl5pPr>
            <a:lvl6pPr marL="2031977" indent="0">
              <a:buNone/>
              <a:defRPr sz="888"/>
            </a:lvl6pPr>
            <a:lvl7pPr marL="2438375" indent="0">
              <a:buNone/>
              <a:defRPr sz="888"/>
            </a:lvl7pPr>
            <a:lvl8pPr marL="2844769" indent="0">
              <a:buNone/>
              <a:defRPr sz="888"/>
            </a:lvl8pPr>
            <a:lvl9pPr marL="3251165" indent="0">
              <a:buNone/>
              <a:defRPr sz="888"/>
            </a:lvl9pPr>
          </a:lstStyle>
          <a:p>
            <a:pPr lvl="0"/>
            <a:r>
              <a:rPr lang="en-GB"/>
              <a:t>Click to edit Master text styles</a:t>
            </a:r>
          </a:p>
        </p:txBody>
      </p:sp>
      <p:sp>
        <p:nvSpPr>
          <p:cNvPr id="5" name="Date Placeholder 4"/>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234034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8AF1-6D80-4AAE-9C71-FED0F18CFE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AF8DC2-27D2-40C0-8B5C-06A05DB552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85BC5-825C-4B0D-AA53-19B37D9C0BC7}"/>
              </a:ext>
            </a:extLst>
          </p:cNvPr>
          <p:cNvSpPr>
            <a:spLocks noGrp="1"/>
          </p:cNvSpPr>
          <p:nvPr>
            <p:ph type="dt" sz="half" idx="10"/>
          </p:nvPr>
        </p:nvSpPr>
        <p:spPr/>
        <p:txBody>
          <a:bodyPr/>
          <a:lstStyle/>
          <a:p>
            <a:fld id="{62DC7510-8507-4020-B42F-70EA91CED656}" type="datetime1">
              <a:rPr lang="en-GB" smtClean="0"/>
              <a:t>02/11/2020</a:t>
            </a:fld>
            <a:endParaRPr lang="en-GB" dirty="0"/>
          </a:p>
        </p:txBody>
      </p:sp>
      <p:sp>
        <p:nvSpPr>
          <p:cNvPr id="5" name="Footer Placeholder 4">
            <a:extLst>
              <a:ext uri="{FF2B5EF4-FFF2-40B4-BE49-F238E27FC236}">
                <a16:creationId xmlns:a16="http://schemas.microsoft.com/office/drawing/2014/main" id="{CCAB5FCA-4826-4A92-AE9F-F16BBF14A915}"/>
              </a:ext>
            </a:extLst>
          </p:cNvPr>
          <p:cNvSpPr>
            <a:spLocks noGrp="1"/>
          </p:cNvSpPr>
          <p:nvPr>
            <p:ph type="ftr" sz="quarter" idx="11"/>
          </p:nvPr>
        </p:nvSpPr>
        <p:spPr/>
        <p:txBody>
          <a:bodyPr/>
          <a:lstStyle/>
          <a:p>
            <a:r>
              <a:rPr lang="en-GB" dirty="0"/>
              <a:t>Transforming Construction Programme State Aid Analysis: Public Sector IP</a:t>
            </a:r>
          </a:p>
        </p:txBody>
      </p:sp>
      <p:sp>
        <p:nvSpPr>
          <p:cNvPr id="6" name="Slide Number Placeholder 5">
            <a:extLst>
              <a:ext uri="{FF2B5EF4-FFF2-40B4-BE49-F238E27FC236}">
                <a16:creationId xmlns:a16="http://schemas.microsoft.com/office/drawing/2014/main" id="{1DB507E3-81BC-4772-B74D-FA3E87379415}"/>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325743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2845"/>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9" y="987425"/>
            <a:ext cx="6172200" cy="4873625"/>
          </a:xfrm>
        </p:spPr>
        <p:txBody>
          <a:bodyPr anchor="t"/>
          <a:lstStyle>
            <a:lvl1pPr marL="0" indent="0">
              <a:buNone/>
              <a:defRPr sz="2845"/>
            </a:lvl1pPr>
            <a:lvl2pPr marL="406396" indent="0">
              <a:buNone/>
              <a:defRPr sz="2489"/>
            </a:lvl2pPr>
            <a:lvl3pPr marL="812791" indent="0">
              <a:buNone/>
              <a:defRPr sz="2134"/>
            </a:lvl3pPr>
            <a:lvl4pPr marL="1219188" indent="0">
              <a:buNone/>
              <a:defRPr sz="1778"/>
            </a:lvl4pPr>
            <a:lvl5pPr marL="1625584" indent="0">
              <a:buNone/>
              <a:defRPr sz="1778"/>
            </a:lvl5pPr>
            <a:lvl6pPr marL="2031977" indent="0">
              <a:buNone/>
              <a:defRPr sz="1778"/>
            </a:lvl6pPr>
            <a:lvl7pPr marL="2438375" indent="0">
              <a:buNone/>
              <a:defRPr sz="1778"/>
            </a:lvl7pPr>
            <a:lvl8pPr marL="2844769" indent="0">
              <a:buNone/>
              <a:defRPr sz="1778"/>
            </a:lvl8pPr>
            <a:lvl9pPr marL="3251165" indent="0">
              <a:buNone/>
              <a:defRPr sz="1778"/>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422"/>
            </a:lvl1pPr>
            <a:lvl2pPr marL="406396" indent="0">
              <a:buNone/>
              <a:defRPr sz="1244"/>
            </a:lvl2pPr>
            <a:lvl3pPr marL="812791" indent="0">
              <a:buNone/>
              <a:defRPr sz="1067"/>
            </a:lvl3pPr>
            <a:lvl4pPr marL="1219188" indent="0">
              <a:buNone/>
              <a:defRPr sz="888"/>
            </a:lvl4pPr>
            <a:lvl5pPr marL="1625584" indent="0">
              <a:buNone/>
              <a:defRPr sz="888"/>
            </a:lvl5pPr>
            <a:lvl6pPr marL="2031977" indent="0">
              <a:buNone/>
              <a:defRPr sz="888"/>
            </a:lvl6pPr>
            <a:lvl7pPr marL="2438375" indent="0">
              <a:buNone/>
              <a:defRPr sz="888"/>
            </a:lvl7pPr>
            <a:lvl8pPr marL="2844769" indent="0">
              <a:buNone/>
              <a:defRPr sz="888"/>
            </a:lvl8pPr>
            <a:lvl9pPr marL="3251165" indent="0">
              <a:buNone/>
              <a:defRPr sz="888"/>
            </a:lvl9pPr>
          </a:lstStyle>
          <a:p>
            <a:pPr lvl="0"/>
            <a:r>
              <a:rPr lang="en-GB"/>
              <a:t>Click to edit Master text styles</a:t>
            </a:r>
          </a:p>
        </p:txBody>
      </p:sp>
      <p:sp>
        <p:nvSpPr>
          <p:cNvPr id="5" name="Date Placeholder 4"/>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268635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2842715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34"/>
            <a:ext cx="262890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34"/>
            <a:ext cx="7734301"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02756D7-33A0-214A-887E-81622B1D8FCD}"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C5E356-CB75-E84A-A9C0-E31B878C5B56}" type="slidenum">
              <a:rPr lang="en-US" smtClean="0"/>
              <a:t>‹#›</a:t>
            </a:fld>
            <a:endParaRPr lang="en-US" dirty="0"/>
          </a:p>
        </p:txBody>
      </p:sp>
    </p:spTree>
    <p:extLst>
      <p:ext uri="{BB962C8B-B14F-4D97-AF65-F5344CB8AC3E}">
        <p14:creationId xmlns:p14="http://schemas.microsoft.com/office/powerpoint/2010/main" val="117503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ABBF-6859-4A63-9C5D-AF3438886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63B732-48C3-417F-B9CB-FD7027BF7E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1E5A55-5721-40A2-BBD9-33CBC6D7A5D7}"/>
              </a:ext>
            </a:extLst>
          </p:cNvPr>
          <p:cNvSpPr>
            <a:spLocks noGrp="1"/>
          </p:cNvSpPr>
          <p:nvPr>
            <p:ph type="dt" sz="half" idx="10"/>
          </p:nvPr>
        </p:nvSpPr>
        <p:spPr/>
        <p:txBody>
          <a:bodyPr/>
          <a:lstStyle/>
          <a:p>
            <a:fld id="{6D1B74AD-B19C-4BF2-9FB3-FE120DE19ED1}" type="datetime1">
              <a:rPr lang="en-GB" smtClean="0"/>
              <a:t>02/11/2020</a:t>
            </a:fld>
            <a:endParaRPr lang="en-GB" dirty="0"/>
          </a:p>
        </p:txBody>
      </p:sp>
      <p:sp>
        <p:nvSpPr>
          <p:cNvPr id="5" name="Footer Placeholder 4">
            <a:extLst>
              <a:ext uri="{FF2B5EF4-FFF2-40B4-BE49-F238E27FC236}">
                <a16:creationId xmlns:a16="http://schemas.microsoft.com/office/drawing/2014/main" id="{918BF483-F630-4FC3-BA63-58838F39C63E}"/>
              </a:ext>
            </a:extLst>
          </p:cNvPr>
          <p:cNvSpPr>
            <a:spLocks noGrp="1"/>
          </p:cNvSpPr>
          <p:nvPr>
            <p:ph type="ftr" sz="quarter" idx="11"/>
          </p:nvPr>
        </p:nvSpPr>
        <p:spPr/>
        <p:txBody>
          <a:bodyPr/>
          <a:lstStyle/>
          <a:p>
            <a:r>
              <a:rPr lang="en-GB" dirty="0"/>
              <a:t>Transforming Construction Programme State Aid Analysis: Public Sector IP</a:t>
            </a:r>
          </a:p>
        </p:txBody>
      </p:sp>
      <p:sp>
        <p:nvSpPr>
          <p:cNvPr id="6" name="Slide Number Placeholder 5">
            <a:extLst>
              <a:ext uri="{FF2B5EF4-FFF2-40B4-BE49-F238E27FC236}">
                <a16:creationId xmlns:a16="http://schemas.microsoft.com/office/drawing/2014/main" id="{DA225DD7-9A9F-4840-AA1B-DF798615C144}"/>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303754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FA74-E23D-4025-89DF-C31D0004C0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A535CE-CCA7-4075-8659-4BB0404841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C27955-01D6-4EB5-9E36-53A70DDC82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21E7F1-E038-488E-99F9-C9B8D5AE9646}"/>
              </a:ext>
            </a:extLst>
          </p:cNvPr>
          <p:cNvSpPr>
            <a:spLocks noGrp="1"/>
          </p:cNvSpPr>
          <p:nvPr>
            <p:ph type="dt" sz="half" idx="10"/>
          </p:nvPr>
        </p:nvSpPr>
        <p:spPr/>
        <p:txBody>
          <a:bodyPr/>
          <a:lstStyle/>
          <a:p>
            <a:fld id="{C3E406DA-0A65-4518-BE46-AC09F99CAA30}" type="datetime1">
              <a:rPr lang="en-GB" smtClean="0"/>
              <a:t>02/11/2020</a:t>
            </a:fld>
            <a:endParaRPr lang="en-GB" dirty="0"/>
          </a:p>
        </p:txBody>
      </p:sp>
      <p:sp>
        <p:nvSpPr>
          <p:cNvPr id="6" name="Footer Placeholder 5">
            <a:extLst>
              <a:ext uri="{FF2B5EF4-FFF2-40B4-BE49-F238E27FC236}">
                <a16:creationId xmlns:a16="http://schemas.microsoft.com/office/drawing/2014/main" id="{59C586CA-E80C-4D8E-BF4D-A3F7D004C5C5}"/>
              </a:ext>
            </a:extLst>
          </p:cNvPr>
          <p:cNvSpPr>
            <a:spLocks noGrp="1"/>
          </p:cNvSpPr>
          <p:nvPr>
            <p:ph type="ftr" sz="quarter" idx="11"/>
          </p:nvPr>
        </p:nvSpPr>
        <p:spPr/>
        <p:txBody>
          <a:bodyPr/>
          <a:lstStyle/>
          <a:p>
            <a:r>
              <a:rPr lang="en-GB" dirty="0"/>
              <a:t>Transforming Construction Programme State Aid Analysis: Public Sector IP</a:t>
            </a:r>
          </a:p>
        </p:txBody>
      </p:sp>
      <p:sp>
        <p:nvSpPr>
          <p:cNvPr id="7" name="Slide Number Placeholder 6">
            <a:extLst>
              <a:ext uri="{FF2B5EF4-FFF2-40B4-BE49-F238E27FC236}">
                <a16:creationId xmlns:a16="http://schemas.microsoft.com/office/drawing/2014/main" id="{3BB78BEA-91BE-448A-8531-B3D1DDE018D0}"/>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70825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1C58-2EF1-42BE-99F3-5D75B795BB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DDA955-C88D-4D9C-B7FD-0407F8AAC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E006F5-AF8A-4D23-A7C6-808208A50F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498C22-BFEB-42DF-A2F2-76D911C03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EABEB5-612C-4804-90FB-AE8D0ACD46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FF4F0A-5035-44F0-B50B-305FE30DCBE3}"/>
              </a:ext>
            </a:extLst>
          </p:cNvPr>
          <p:cNvSpPr>
            <a:spLocks noGrp="1"/>
          </p:cNvSpPr>
          <p:nvPr>
            <p:ph type="dt" sz="half" idx="10"/>
          </p:nvPr>
        </p:nvSpPr>
        <p:spPr/>
        <p:txBody>
          <a:bodyPr/>
          <a:lstStyle/>
          <a:p>
            <a:fld id="{8D366D5A-6AC3-4ADF-B897-009507BA6F30}" type="datetime1">
              <a:rPr lang="en-GB" smtClean="0"/>
              <a:t>02/11/2020</a:t>
            </a:fld>
            <a:endParaRPr lang="en-GB" dirty="0"/>
          </a:p>
        </p:txBody>
      </p:sp>
      <p:sp>
        <p:nvSpPr>
          <p:cNvPr id="8" name="Footer Placeholder 7">
            <a:extLst>
              <a:ext uri="{FF2B5EF4-FFF2-40B4-BE49-F238E27FC236}">
                <a16:creationId xmlns:a16="http://schemas.microsoft.com/office/drawing/2014/main" id="{60024062-E9FC-4F03-8C1E-22AD8D9E7B3C}"/>
              </a:ext>
            </a:extLst>
          </p:cNvPr>
          <p:cNvSpPr>
            <a:spLocks noGrp="1"/>
          </p:cNvSpPr>
          <p:nvPr>
            <p:ph type="ftr" sz="quarter" idx="11"/>
          </p:nvPr>
        </p:nvSpPr>
        <p:spPr/>
        <p:txBody>
          <a:bodyPr/>
          <a:lstStyle/>
          <a:p>
            <a:r>
              <a:rPr lang="en-GB" dirty="0"/>
              <a:t>Transforming Construction Programme State Aid Analysis: Public Sector IP</a:t>
            </a:r>
          </a:p>
        </p:txBody>
      </p:sp>
      <p:sp>
        <p:nvSpPr>
          <p:cNvPr id="9" name="Slide Number Placeholder 8">
            <a:extLst>
              <a:ext uri="{FF2B5EF4-FFF2-40B4-BE49-F238E27FC236}">
                <a16:creationId xmlns:a16="http://schemas.microsoft.com/office/drawing/2014/main" id="{A8B79A7E-1871-40FF-9B3A-3A4DCB09D8AC}"/>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9711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5E2E-3472-4448-B38C-80409E5EE9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F5FD07-8553-4152-9BE8-9B4B69517592}"/>
              </a:ext>
            </a:extLst>
          </p:cNvPr>
          <p:cNvSpPr>
            <a:spLocks noGrp="1"/>
          </p:cNvSpPr>
          <p:nvPr>
            <p:ph type="dt" sz="half" idx="10"/>
          </p:nvPr>
        </p:nvSpPr>
        <p:spPr/>
        <p:txBody>
          <a:bodyPr/>
          <a:lstStyle/>
          <a:p>
            <a:fld id="{18711E3D-9548-41C6-9D03-F8ECFC28CD85}" type="datetime1">
              <a:rPr lang="en-GB" smtClean="0"/>
              <a:t>02/11/2020</a:t>
            </a:fld>
            <a:endParaRPr lang="en-GB" dirty="0"/>
          </a:p>
        </p:txBody>
      </p:sp>
      <p:sp>
        <p:nvSpPr>
          <p:cNvPr id="4" name="Footer Placeholder 3">
            <a:extLst>
              <a:ext uri="{FF2B5EF4-FFF2-40B4-BE49-F238E27FC236}">
                <a16:creationId xmlns:a16="http://schemas.microsoft.com/office/drawing/2014/main" id="{9C7A1771-AC1E-469D-BACC-EE0E6B472BAC}"/>
              </a:ext>
            </a:extLst>
          </p:cNvPr>
          <p:cNvSpPr>
            <a:spLocks noGrp="1"/>
          </p:cNvSpPr>
          <p:nvPr>
            <p:ph type="ftr" sz="quarter" idx="11"/>
          </p:nvPr>
        </p:nvSpPr>
        <p:spPr/>
        <p:txBody>
          <a:bodyPr/>
          <a:lstStyle/>
          <a:p>
            <a:r>
              <a:rPr lang="en-GB" dirty="0"/>
              <a:t>Transforming Construction Programme State Aid Analysis: Public Sector IP</a:t>
            </a:r>
          </a:p>
        </p:txBody>
      </p:sp>
      <p:sp>
        <p:nvSpPr>
          <p:cNvPr id="5" name="Slide Number Placeholder 4">
            <a:extLst>
              <a:ext uri="{FF2B5EF4-FFF2-40B4-BE49-F238E27FC236}">
                <a16:creationId xmlns:a16="http://schemas.microsoft.com/office/drawing/2014/main" id="{22793D3C-1FB2-4595-B8AC-1939A2A6CC02}"/>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76800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7A91D-4785-49D7-AC18-4E38D3137DB4}"/>
              </a:ext>
            </a:extLst>
          </p:cNvPr>
          <p:cNvSpPr>
            <a:spLocks noGrp="1"/>
          </p:cNvSpPr>
          <p:nvPr>
            <p:ph type="dt" sz="half" idx="10"/>
          </p:nvPr>
        </p:nvSpPr>
        <p:spPr/>
        <p:txBody>
          <a:bodyPr/>
          <a:lstStyle/>
          <a:p>
            <a:fld id="{3FB8B561-10B9-4525-8BBE-C0B06F833BE9}" type="datetime1">
              <a:rPr lang="en-GB" smtClean="0"/>
              <a:t>02/11/2020</a:t>
            </a:fld>
            <a:endParaRPr lang="en-GB" dirty="0"/>
          </a:p>
        </p:txBody>
      </p:sp>
      <p:sp>
        <p:nvSpPr>
          <p:cNvPr id="3" name="Footer Placeholder 2">
            <a:extLst>
              <a:ext uri="{FF2B5EF4-FFF2-40B4-BE49-F238E27FC236}">
                <a16:creationId xmlns:a16="http://schemas.microsoft.com/office/drawing/2014/main" id="{1F2C6E1C-F66E-478F-BE52-D1AD95DD1761}"/>
              </a:ext>
            </a:extLst>
          </p:cNvPr>
          <p:cNvSpPr>
            <a:spLocks noGrp="1"/>
          </p:cNvSpPr>
          <p:nvPr>
            <p:ph type="ftr" sz="quarter" idx="11"/>
          </p:nvPr>
        </p:nvSpPr>
        <p:spPr/>
        <p:txBody>
          <a:bodyPr/>
          <a:lstStyle/>
          <a:p>
            <a:r>
              <a:rPr lang="en-GB" dirty="0"/>
              <a:t>Transforming Construction Programme State Aid Analysis: Public Sector IP</a:t>
            </a:r>
          </a:p>
        </p:txBody>
      </p:sp>
      <p:sp>
        <p:nvSpPr>
          <p:cNvPr id="4" name="Slide Number Placeholder 3">
            <a:extLst>
              <a:ext uri="{FF2B5EF4-FFF2-40B4-BE49-F238E27FC236}">
                <a16:creationId xmlns:a16="http://schemas.microsoft.com/office/drawing/2014/main" id="{A9FD1CE1-FFD0-445E-ACCE-D1E5A7D23637}"/>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58590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F341-B560-41A2-836D-B925D0466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78246-7440-45AA-AB8D-BED848B96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231FB-EC3F-4115-9A4A-E6C222080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76C2F-054B-41D7-8C10-418B1D11D731}"/>
              </a:ext>
            </a:extLst>
          </p:cNvPr>
          <p:cNvSpPr>
            <a:spLocks noGrp="1"/>
          </p:cNvSpPr>
          <p:nvPr>
            <p:ph type="dt" sz="half" idx="10"/>
          </p:nvPr>
        </p:nvSpPr>
        <p:spPr/>
        <p:txBody>
          <a:bodyPr/>
          <a:lstStyle/>
          <a:p>
            <a:fld id="{E9116FA1-31B7-40A3-A071-38EFB1C75B4E}" type="datetime1">
              <a:rPr lang="en-GB" smtClean="0"/>
              <a:t>02/11/2020</a:t>
            </a:fld>
            <a:endParaRPr lang="en-GB" dirty="0"/>
          </a:p>
        </p:txBody>
      </p:sp>
      <p:sp>
        <p:nvSpPr>
          <p:cNvPr id="6" name="Footer Placeholder 5">
            <a:extLst>
              <a:ext uri="{FF2B5EF4-FFF2-40B4-BE49-F238E27FC236}">
                <a16:creationId xmlns:a16="http://schemas.microsoft.com/office/drawing/2014/main" id="{53140A58-179C-4582-82D9-E38AD731FCBE}"/>
              </a:ext>
            </a:extLst>
          </p:cNvPr>
          <p:cNvSpPr>
            <a:spLocks noGrp="1"/>
          </p:cNvSpPr>
          <p:nvPr>
            <p:ph type="ftr" sz="quarter" idx="11"/>
          </p:nvPr>
        </p:nvSpPr>
        <p:spPr/>
        <p:txBody>
          <a:bodyPr/>
          <a:lstStyle/>
          <a:p>
            <a:r>
              <a:rPr lang="en-GB" dirty="0"/>
              <a:t>Transforming Construction Programme State Aid Analysis: Public Sector IP</a:t>
            </a:r>
          </a:p>
        </p:txBody>
      </p:sp>
      <p:sp>
        <p:nvSpPr>
          <p:cNvPr id="7" name="Slide Number Placeholder 6">
            <a:extLst>
              <a:ext uri="{FF2B5EF4-FFF2-40B4-BE49-F238E27FC236}">
                <a16:creationId xmlns:a16="http://schemas.microsoft.com/office/drawing/2014/main" id="{A2B44B25-7366-4D1B-816A-BA2501831D4C}"/>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257301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4D0A-E726-4E1B-8B69-2B00188ED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A9EAD6-C391-4549-B042-42F04B51A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800E4CE-AD1C-43CF-8651-98768D59E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2AD596-F0EC-44FB-8CDF-2FE24E63F763}"/>
              </a:ext>
            </a:extLst>
          </p:cNvPr>
          <p:cNvSpPr>
            <a:spLocks noGrp="1"/>
          </p:cNvSpPr>
          <p:nvPr>
            <p:ph type="dt" sz="half" idx="10"/>
          </p:nvPr>
        </p:nvSpPr>
        <p:spPr/>
        <p:txBody>
          <a:bodyPr/>
          <a:lstStyle/>
          <a:p>
            <a:fld id="{8C67E46F-E931-433B-85D9-8C9B43E69D44}" type="datetime1">
              <a:rPr lang="en-GB" smtClean="0"/>
              <a:t>02/11/2020</a:t>
            </a:fld>
            <a:endParaRPr lang="en-GB" dirty="0"/>
          </a:p>
        </p:txBody>
      </p:sp>
      <p:sp>
        <p:nvSpPr>
          <p:cNvPr id="6" name="Footer Placeholder 5">
            <a:extLst>
              <a:ext uri="{FF2B5EF4-FFF2-40B4-BE49-F238E27FC236}">
                <a16:creationId xmlns:a16="http://schemas.microsoft.com/office/drawing/2014/main" id="{23ED2C38-7B7D-4485-AFE6-EB8307FE193D}"/>
              </a:ext>
            </a:extLst>
          </p:cNvPr>
          <p:cNvSpPr>
            <a:spLocks noGrp="1"/>
          </p:cNvSpPr>
          <p:nvPr>
            <p:ph type="ftr" sz="quarter" idx="11"/>
          </p:nvPr>
        </p:nvSpPr>
        <p:spPr/>
        <p:txBody>
          <a:bodyPr/>
          <a:lstStyle/>
          <a:p>
            <a:r>
              <a:rPr lang="en-GB" dirty="0"/>
              <a:t>Transforming Construction Programme State Aid Analysis: Public Sector IP</a:t>
            </a:r>
          </a:p>
        </p:txBody>
      </p:sp>
      <p:sp>
        <p:nvSpPr>
          <p:cNvPr id="7" name="Slide Number Placeholder 6">
            <a:extLst>
              <a:ext uri="{FF2B5EF4-FFF2-40B4-BE49-F238E27FC236}">
                <a16:creationId xmlns:a16="http://schemas.microsoft.com/office/drawing/2014/main" id="{FF718C35-662B-43B1-AC1E-A212A94DDC47}"/>
              </a:ext>
            </a:extLst>
          </p:cNvPr>
          <p:cNvSpPr>
            <a:spLocks noGrp="1"/>
          </p:cNvSpPr>
          <p:nvPr>
            <p:ph type="sldNum" sz="quarter" idx="12"/>
          </p:nvPr>
        </p:nvSpPr>
        <p:spPr/>
        <p:txBody>
          <a:bodyPr/>
          <a:lstStyle/>
          <a:p>
            <a:fld id="{9F6E8737-08B6-4E2A-BB86-BC8B5A743819}" type="slidenum">
              <a:rPr lang="en-GB" smtClean="0"/>
              <a:t>‹#›</a:t>
            </a:fld>
            <a:endParaRPr lang="en-GB" dirty="0"/>
          </a:p>
        </p:txBody>
      </p:sp>
    </p:spTree>
    <p:extLst>
      <p:ext uri="{BB962C8B-B14F-4D97-AF65-F5344CB8AC3E}">
        <p14:creationId xmlns:p14="http://schemas.microsoft.com/office/powerpoint/2010/main" val="94158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C7F02-1658-48F7-B318-EF63313FE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509D2-2DB3-4918-8959-60CC68725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26A90-359B-40FB-9038-60F7AAE9D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EE489-D01C-4CCF-B11C-ADF6409F539C}" type="datetime1">
              <a:rPr lang="en-GB" smtClean="0"/>
              <a:t>02/11/2020</a:t>
            </a:fld>
            <a:endParaRPr lang="en-GB" dirty="0"/>
          </a:p>
        </p:txBody>
      </p:sp>
      <p:sp>
        <p:nvSpPr>
          <p:cNvPr id="5" name="Footer Placeholder 4">
            <a:extLst>
              <a:ext uri="{FF2B5EF4-FFF2-40B4-BE49-F238E27FC236}">
                <a16:creationId xmlns:a16="http://schemas.microsoft.com/office/drawing/2014/main" id="{BCF86179-F62A-4487-85E4-9591261D7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Transforming Construction Programme State Aid Analysis: Public Sector IP</a:t>
            </a:r>
          </a:p>
        </p:txBody>
      </p:sp>
      <p:sp>
        <p:nvSpPr>
          <p:cNvPr id="6" name="Slide Number Placeholder 5">
            <a:extLst>
              <a:ext uri="{FF2B5EF4-FFF2-40B4-BE49-F238E27FC236}">
                <a16:creationId xmlns:a16="http://schemas.microsoft.com/office/drawing/2014/main" id="{9AA3A655-7E27-4C9F-831A-2E6C5C1E8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E8737-08B6-4E2A-BB86-BC8B5A743819}" type="slidenum">
              <a:rPr lang="en-GB" smtClean="0"/>
              <a:t>‹#›</a:t>
            </a:fld>
            <a:endParaRPr lang="en-GB" dirty="0"/>
          </a:p>
        </p:txBody>
      </p:sp>
    </p:spTree>
    <p:extLst>
      <p:ext uri="{BB962C8B-B14F-4D97-AF65-F5344CB8AC3E}">
        <p14:creationId xmlns:p14="http://schemas.microsoft.com/office/powerpoint/2010/main" val="1524341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2"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34"/>
            <a:ext cx="10515602"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6" y="6356351"/>
            <a:ext cx="2743202"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302756D7-33A0-214A-887E-81622B1D8FCD}" type="datetimeFigureOut">
              <a:rPr lang="en-US" smtClean="0"/>
              <a:t>11/2/2020</a:t>
            </a:fld>
            <a:endParaRPr lang="en-US" dirty="0"/>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4" y="6356351"/>
            <a:ext cx="2743202"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63C5E356-CB75-E84A-A9C0-E31B878C5B56}" type="slidenum">
              <a:rPr lang="en-US" smtClean="0"/>
              <a:t>‹#›</a:t>
            </a:fld>
            <a:endParaRPr lang="en-US" dirty="0"/>
          </a:p>
        </p:txBody>
      </p:sp>
    </p:spTree>
    <p:extLst>
      <p:ext uri="{BB962C8B-B14F-4D97-AF65-F5344CB8AC3E}">
        <p14:creationId xmlns:p14="http://schemas.microsoft.com/office/powerpoint/2010/main" val="68270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12791" rtl="0" eaLnBrk="1" latinLnBrk="0" hangingPunct="1">
        <a:lnSpc>
          <a:spcPct val="90000"/>
        </a:lnSpc>
        <a:spcBef>
          <a:spcPct val="0"/>
        </a:spcBef>
        <a:buNone/>
        <a:defRPr sz="3912" kern="1200">
          <a:solidFill>
            <a:schemeClr val="tx1"/>
          </a:solidFill>
          <a:latin typeface="+mj-lt"/>
          <a:ea typeface="+mj-ea"/>
          <a:cs typeface="+mj-cs"/>
        </a:defRPr>
      </a:lvl1pPr>
    </p:titleStyle>
    <p:bodyStyle>
      <a:lvl1pPr marL="203198" indent="-203198" algn="l" defTabSz="812791" rtl="0" eaLnBrk="1" latinLnBrk="0" hangingPunct="1">
        <a:lnSpc>
          <a:spcPct val="90000"/>
        </a:lnSpc>
        <a:spcBef>
          <a:spcPts val="888"/>
        </a:spcBef>
        <a:buFont typeface="Arial" panose="020B0604020202020204" pitchFamily="34" charset="0"/>
        <a:buChar char="•"/>
        <a:defRPr sz="2489" kern="1200">
          <a:solidFill>
            <a:schemeClr val="tx1"/>
          </a:solidFill>
          <a:latin typeface="+mn-lt"/>
          <a:ea typeface="+mn-ea"/>
          <a:cs typeface="+mn-cs"/>
        </a:defRPr>
      </a:lvl1pPr>
      <a:lvl2pPr marL="609593" indent="-203198" algn="l" defTabSz="812791" rtl="0" eaLnBrk="1" latinLnBrk="0" hangingPunct="1">
        <a:lnSpc>
          <a:spcPct val="90000"/>
        </a:lnSpc>
        <a:spcBef>
          <a:spcPts val="443"/>
        </a:spcBef>
        <a:buFont typeface="Arial" panose="020B0604020202020204" pitchFamily="34" charset="0"/>
        <a:buChar char="•"/>
        <a:defRPr sz="2134" kern="1200">
          <a:solidFill>
            <a:schemeClr val="tx1"/>
          </a:solidFill>
          <a:latin typeface="+mn-lt"/>
          <a:ea typeface="+mn-ea"/>
          <a:cs typeface="+mn-cs"/>
        </a:defRPr>
      </a:lvl2pPr>
      <a:lvl3pPr marL="1015989" indent="-203198" algn="l" defTabSz="812791" rtl="0" eaLnBrk="1" latinLnBrk="0" hangingPunct="1">
        <a:lnSpc>
          <a:spcPct val="90000"/>
        </a:lnSpc>
        <a:spcBef>
          <a:spcPts val="443"/>
        </a:spcBef>
        <a:buFont typeface="Arial" panose="020B0604020202020204" pitchFamily="34" charset="0"/>
        <a:buChar char="•"/>
        <a:defRPr sz="1778" kern="1200">
          <a:solidFill>
            <a:schemeClr val="tx1"/>
          </a:solidFill>
          <a:latin typeface="+mn-lt"/>
          <a:ea typeface="+mn-ea"/>
          <a:cs typeface="+mn-cs"/>
        </a:defRPr>
      </a:lvl3pPr>
      <a:lvl4pPr marL="1422383" indent="-203198" algn="l" defTabSz="81279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4pPr>
      <a:lvl5pPr marL="1828781" indent="-203198" algn="l" defTabSz="81279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5pPr>
      <a:lvl6pPr marL="2235177" indent="-203198" algn="l" defTabSz="81279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6pPr>
      <a:lvl7pPr marL="2641571" indent="-203198" algn="l" defTabSz="81279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7pPr>
      <a:lvl8pPr marL="3047968" indent="-203198" algn="l" defTabSz="81279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8pPr>
      <a:lvl9pPr marL="3454362" indent="-203198" algn="l" defTabSz="812791"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1" rtl="0" eaLnBrk="1" latinLnBrk="0" hangingPunct="1">
        <a:defRPr sz="1600" kern="1200">
          <a:solidFill>
            <a:schemeClr val="tx1"/>
          </a:solidFill>
          <a:latin typeface="+mn-lt"/>
          <a:ea typeface="+mn-ea"/>
          <a:cs typeface="+mn-cs"/>
        </a:defRPr>
      </a:lvl1pPr>
      <a:lvl2pPr marL="406396" algn="l" defTabSz="812791" rtl="0" eaLnBrk="1" latinLnBrk="0" hangingPunct="1">
        <a:defRPr sz="1600" kern="1200">
          <a:solidFill>
            <a:schemeClr val="tx1"/>
          </a:solidFill>
          <a:latin typeface="+mn-lt"/>
          <a:ea typeface="+mn-ea"/>
          <a:cs typeface="+mn-cs"/>
        </a:defRPr>
      </a:lvl2pPr>
      <a:lvl3pPr marL="812791" algn="l" defTabSz="812791" rtl="0" eaLnBrk="1" latinLnBrk="0" hangingPunct="1">
        <a:defRPr sz="1600" kern="1200">
          <a:solidFill>
            <a:schemeClr val="tx1"/>
          </a:solidFill>
          <a:latin typeface="+mn-lt"/>
          <a:ea typeface="+mn-ea"/>
          <a:cs typeface="+mn-cs"/>
        </a:defRPr>
      </a:lvl3pPr>
      <a:lvl4pPr marL="1219188" algn="l" defTabSz="812791" rtl="0" eaLnBrk="1" latinLnBrk="0" hangingPunct="1">
        <a:defRPr sz="1600" kern="1200">
          <a:solidFill>
            <a:schemeClr val="tx1"/>
          </a:solidFill>
          <a:latin typeface="+mn-lt"/>
          <a:ea typeface="+mn-ea"/>
          <a:cs typeface="+mn-cs"/>
        </a:defRPr>
      </a:lvl4pPr>
      <a:lvl5pPr marL="1625584" algn="l" defTabSz="812791" rtl="0" eaLnBrk="1" latinLnBrk="0" hangingPunct="1">
        <a:defRPr sz="1600" kern="1200">
          <a:solidFill>
            <a:schemeClr val="tx1"/>
          </a:solidFill>
          <a:latin typeface="+mn-lt"/>
          <a:ea typeface="+mn-ea"/>
          <a:cs typeface="+mn-cs"/>
        </a:defRPr>
      </a:lvl5pPr>
      <a:lvl6pPr marL="2031977" algn="l" defTabSz="812791" rtl="0" eaLnBrk="1" latinLnBrk="0" hangingPunct="1">
        <a:defRPr sz="1600" kern="1200">
          <a:solidFill>
            <a:schemeClr val="tx1"/>
          </a:solidFill>
          <a:latin typeface="+mn-lt"/>
          <a:ea typeface="+mn-ea"/>
          <a:cs typeface="+mn-cs"/>
        </a:defRPr>
      </a:lvl6pPr>
      <a:lvl7pPr marL="2438375" algn="l" defTabSz="812791" rtl="0" eaLnBrk="1" latinLnBrk="0" hangingPunct="1">
        <a:defRPr sz="1600" kern="1200">
          <a:solidFill>
            <a:schemeClr val="tx1"/>
          </a:solidFill>
          <a:latin typeface="+mn-lt"/>
          <a:ea typeface="+mn-ea"/>
          <a:cs typeface="+mn-cs"/>
        </a:defRPr>
      </a:lvl7pPr>
      <a:lvl8pPr marL="2844769" algn="l" defTabSz="812791" rtl="0" eaLnBrk="1" latinLnBrk="0" hangingPunct="1">
        <a:defRPr sz="1600" kern="1200">
          <a:solidFill>
            <a:schemeClr val="tx1"/>
          </a:solidFill>
          <a:latin typeface="+mn-lt"/>
          <a:ea typeface="+mn-ea"/>
          <a:cs typeface="+mn-cs"/>
        </a:defRPr>
      </a:lvl8pPr>
      <a:lvl9pPr marL="3251165" algn="l" defTabSz="8127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21.jp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5941"/>
            <a:ext cx="12192001" cy="86479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096"/>
            <a:ext cx="3448808" cy="1862823"/>
          </a:xfrm>
          <a:prstGeom prst="rect">
            <a:avLst/>
          </a:prstGeom>
        </p:spPr>
      </p:pic>
      <p:sp>
        <p:nvSpPr>
          <p:cNvPr id="4" name="TextBox 3">
            <a:extLst>
              <a:ext uri="{FF2B5EF4-FFF2-40B4-BE49-F238E27FC236}">
                <a16:creationId xmlns:a16="http://schemas.microsoft.com/office/drawing/2014/main" id="{1E1540BE-37EA-43CD-B62A-C5497E51ABF4}"/>
              </a:ext>
            </a:extLst>
          </p:cNvPr>
          <p:cNvSpPr txBox="1"/>
          <p:nvPr/>
        </p:nvSpPr>
        <p:spPr>
          <a:xfrm>
            <a:off x="1231226" y="1984946"/>
            <a:ext cx="8391073" cy="1953483"/>
          </a:xfrm>
          <a:prstGeom prst="rect">
            <a:avLst/>
          </a:prstGeom>
          <a:noFill/>
        </p:spPr>
        <p:txBody>
          <a:bodyPr wrap="square" rtlCol="0">
            <a:spAutoFit/>
          </a:bodyPr>
          <a:lstStyle/>
          <a:p>
            <a:pPr algn="ctr" defTabSz="877839"/>
            <a:r>
              <a:rPr lang="en-GB" sz="3647" dirty="0">
                <a:solidFill>
                  <a:prstClr val="white"/>
                </a:solidFill>
                <a:latin typeface="Verdana" charset="0"/>
                <a:ea typeface="Verdana" charset="0"/>
              </a:rPr>
              <a:t>Roadmap to Recovery</a:t>
            </a:r>
          </a:p>
          <a:p>
            <a:pPr algn="ctr" defTabSz="877839"/>
            <a:endParaRPr lang="en-GB" sz="3647" dirty="0">
              <a:solidFill>
                <a:prstClr val="white"/>
              </a:solidFill>
              <a:latin typeface="Verdana" charset="0"/>
              <a:ea typeface="Verdana" charset="0"/>
            </a:endParaRPr>
          </a:p>
          <a:p>
            <a:pPr algn="ctr" defTabSz="877839"/>
            <a:r>
              <a:rPr lang="en-GB" sz="2400" dirty="0">
                <a:solidFill>
                  <a:prstClr val="white"/>
                </a:solidFill>
                <a:latin typeface="Verdana" charset="0"/>
                <a:ea typeface="Verdana" charset="0"/>
              </a:rPr>
              <a:t>An industry recovery plan for the UK construction sector</a:t>
            </a:r>
            <a:endParaRPr lang="en-US" sz="2400" dirty="0">
              <a:solidFill>
                <a:prstClr val="white"/>
              </a:solidFill>
              <a:latin typeface="Verdana" charset="0"/>
              <a:ea typeface="Verdana" charset="0"/>
            </a:endParaRPr>
          </a:p>
        </p:txBody>
      </p:sp>
      <p:sp>
        <p:nvSpPr>
          <p:cNvPr id="5" name="TextBox 4">
            <a:extLst>
              <a:ext uri="{FF2B5EF4-FFF2-40B4-BE49-F238E27FC236}">
                <a16:creationId xmlns:a16="http://schemas.microsoft.com/office/drawing/2014/main" id="{27F08CB1-839A-4610-A4D3-42FA35F42D32}"/>
              </a:ext>
            </a:extLst>
          </p:cNvPr>
          <p:cNvSpPr txBox="1"/>
          <p:nvPr/>
        </p:nvSpPr>
        <p:spPr>
          <a:xfrm>
            <a:off x="629920" y="4839319"/>
            <a:ext cx="10728959" cy="653577"/>
          </a:xfrm>
          <a:prstGeom prst="rect">
            <a:avLst/>
          </a:prstGeom>
          <a:noFill/>
        </p:spPr>
        <p:txBody>
          <a:bodyPr wrap="square" rtlCol="0">
            <a:spAutoFit/>
          </a:bodyPr>
          <a:lstStyle/>
          <a:p>
            <a:pPr algn="ctr" defTabSz="877839"/>
            <a:r>
              <a:rPr lang="en-GB" sz="3647" dirty="0">
                <a:solidFill>
                  <a:prstClr val="white"/>
                </a:solidFill>
                <a:latin typeface="Verdana" charset="0"/>
                <a:ea typeface="Verdana" charset="0"/>
              </a:rPr>
              <a:t>Simon Rawlinson – CLC and Arcadis</a:t>
            </a:r>
            <a:endParaRPr lang="en-US" sz="3647" dirty="0">
              <a:solidFill>
                <a:prstClr val="white"/>
              </a:solidFill>
              <a:latin typeface="Verdana" charset="0"/>
              <a:ea typeface="Verdana" charset="0"/>
            </a:endParaRPr>
          </a:p>
        </p:txBody>
      </p:sp>
    </p:spTree>
    <p:extLst>
      <p:ext uri="{BB962C8B-B14F-4D97-AF65-F5344CB8AC3E}">
        <p14:creationId xmlns:p14="http://schemas.microsoft.com/office/powerpoint/2010/main" val="161682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pic>
        <p:nvPicPr>
          <p:cNvPr id="2" name="Picture 1">
            <a:extLst>
              <a:ext uri="{FF2B5EF4-FFF2-40B4-BE49-F238E27FC236}">
                <a16:creationId xmlns:a16="http://schemas.microsoft.com/office/drawing/2014/main" id="{931B74AB-E538-4A3D-994B-9D0850334779}"/>
              </a:ext>
            </a:extLst>
          </p:cNvPr>
          <p:cNvPicPr>
            <a:picLocks noChangeAspect="1"/>
          </p:cNvPicPr>
          <p:nvPr/>
        </p:nvPicPr>
        <p:blipFill>
          <a:blip r:embed="rId3"/>
          <a:stretch>
            <a:fillRect/>
          </a:stretch>
        </p:blipFill>
        <p:spPr>
          <a:xfrm>
            <a:off x="162294" y="872545"/>
            <a:ext cx="2447704" cy="1260000"/>
          </a:xfrm>
          <a:prstGeom prst="rect">
            <a:avLst/>
          </a:prstGeom>
        </p:spPr>
      </p:pic>
      <p:pic>
        <p:nvPicPr>
          <p:cNvPr id="4" name="Picture 3">
            <a:extLst>
              <a:ext uri="{FF2B5EF4-FFF2-40B4-BE49-F238E27FC236}">
                <a16:creationId xmlns:a16="http://schemas.microsoft.com/office/drawing/2014/main" id="{6EC2492F-0017-40BA-A7E0-FF8716FF1C44}"/>
              </a:ext>
            </a:extLst>
          </p:cNvPr>
          <p:cNvPicPr>
            <a:picLocks noChangeAspect="1"/>
          </p:cNvPicPr>
          <p:nvPr/>
        </p:nvPicPr>
        <p:blipFill>
          <a:blip r:embed="rId4"/>
          <a:stretch>
            <a:fillRect/>
          </a:stretch>
        </p:blipFill>
        <p:spPr>
          <a:xfrm>
            <a:off x="2760460" y="872545"/>
            <a:ext cx="1260000" cy="1260000"/>
          </a:xfrm>
          <a:prstGeom prst="rect">
            <a:avLst/>
          </a:prstGeom>
        </p:spPr>
      </p:pic>
      <p:pic>
        <p:nvPicPr>
          <p:cNvPr id="5" name="Picture 4">
            <a:extLst>
              <a:ext uri="{FF2B5EF4-FFF2-40B4-BE49-F238E27FC236}">
                <a16:creationId xmlns:a16="http://schemas.microsoft.com/office/drawing/2014/main" id="{94D55864-D72E-4865-923C-152D0B4A897F}"/>
              </a:ext>
            </a:extLst>
          </p:cNvPr>
          <p:cNvPicPr>
            <a:picLocks noChangeAspect="1"/>
          </p:cNvPicPr>
          <p:nvPr/>
        </p:nvPicPr>
        <p:blipFill>
          <a:blip r:embed="rId5"/>
          <a:stretch>
            <a:fillRect/>
          </a:stretch>
        </p:blipFill>
        <p:spPr>
          <a:xfrm>
            <a:off x="4477330" y="885082"/>
            <a:ext cx="1117200" cy="1260000"/>
          </a:xfrm>
          <a:prstGeom prst="rect">
            <a:avLst/>
          </a:prstGeom>
        </p:spPr>
      </p:pic>
      <p:pic>
        <p:nvPicPr>
          <p:cNvPr id="13" name="Picture 12">
            <a:extLst>
              <a:ext uri="{FF2B5EF4-FFF2-40B4-BE49-F238E27FC236}">
                <a16:creationId xmlns:a16="http://schemas.microsoft.com/office/drawing/2014/main" id="{71C3F2F3-2581-47CB-95E4-12A81B280BC5}"/>
              </a:ext>
            </a:extLst>
          </p:cNvPr>
          <p:cNvPicPr>
            <a:picLocks noChangeAspect="1"/>
          </p:cNvPicPr>
          <p:nvPr/>
        </p:nvPicPr>
        <p:blipFill>
          <a:blip r:embed="rId6"/>
          <a:stretch>
            <a:fillRect/>
          </a:stretch>
        </p:blipFill>
        <p:spPr>
          <a:xfrm>
            <a:off x="6032267" y="644089"/>
            <a:ext cx="2737333" cy="1824888"/>
          </a:xfrm>
          <a:prstGeom prst="rect">
            <a:avLst/>
          </a:prstGeom>
        </p:spPr>
      </p:pic>
      <p:pic>
        <p:nvPicPr>
          <p:cNvPr id="15" name="Picture 14">
            <a:extLst>
              <a:ext uri="{FF2B5EF4-FFF2-40B4-BE49-F238E27FC236}">
                <a16:creationId xmlns:a16="http://schemas.microsoft.com/office/drawing/2014/main" id="{685E6FDB-1A08-43AD-98BE-598B580637D8}"/>
              </a:ext>
            </a:extLst>
          </p:cNvPr>
          <p:cNvPicPr>
            <a:picLocks noChangeAspect="1"/>
          </p:cNvPicPr>
          <p:nvPr/>
        </p:nvPicPr>
        <p:blipFill>
          <a:blip r:embed="rId7"/>
          <a:stretch>
            <a:fillRect/>
          </a:stretch>
        </p:blipFill>
        <p:spPr>
          <a:xfrm>
            <a:off x="9254611" y="644089"/>
            <a:ext cx="2643357" cy="1260000"/>
          </a:xfrm>
          <a:prstGeom prst="rect">
            <a:avLst/>
          </a:prstGeom>
        </p:spPr>
      </p:pic>
      <p:pic>
        <p:nvPicPr>
          <p:cNvPr id="16" name="Picture 15">
            <a:extLst>
              <a:ext uri="{FF2B5EF4-FFF2-40B4-BE49-F238E27FC236}">
                <a16:creationId xmlns:a16="http://schemas.microsoft.com/office/drawing/2014/main" id="{EB2C5DEB-3AB9-4984-BEA4-0A344C470730}"/>
              </a:ext>
            </a:extLst>
          </p:cNvPr>
          <p:cNvPicPr>
            <a:picLocks noChangeAspect="1"/>
          </p:cNvPicPr>
          <p:nvPr/>
        </p:nvPicPr>
        <p:blipFill>
          <a:blip r:embed="rId8"/>
          <a:stretch>
            <a:fillRect/>
          </a:stretch>
        </p:blipFill>
        <p:spPr>
          <a:xfrm>
            <a:off x="11901" y="2412771"/>
            <a:ext cx="1622186" cy="1260000"/>
          </a:xfrm>
          <a:prstGeom prst="rect">
            <a:avLst/>
          </a:prstGeom>
        </p:spPr>
      </p:pic>
      <p:pic>
        <p:nvPicPr>
          <p:cNvPr id="17" name="Picture 16">
            <a:extLst>
              <a:ext uri="{FF2B5EF4-FFF2-40B4-BE49-F238E27FC236}">
                <a16:creationId xmlns:a16="http://schemas.microsoft.com/office/drawing/2014/main" id="{A4AD6CDD-8718-4342-85A6-C7E494CA4001}"/>
              </a:ext>
            </a:extLst>
          </p:cNvPr>
          <p:cNvPicPr>
            <a:picLocks noChangeAspect="1"/>
          </p:cNvPicPr>
          <p:nvPr/>
        </p:nvPicPr>
        <p:blipFill>
          <a:blip r:embed="rId9"/>
          <a:stretch>
            <a:fillRect/>
          </a:stretch>
        </p:blipFill>
        <p:spPr>
          <a:xfrm>
            <a:off x="2163462" y="2463748"/>
            <a:ext cx="3274638" cy="126000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F36E3AB0-1BF6-44A0-B907-E789A9AC6B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9600" y="2346476"/>
            <a:ext cx="2520000" cy="1260000"/>
          </a:xfrm>
          <a:prstGeom prst="rect">
            <a:avLst/>
          </a:prstGeom>
        </p:spPr>
      </p:pic>
      <p:pic>
        <p:nvPicPr>
          <p:cNvPr id="20" name="Picture 19">
            <a:extLst>
              <a:ext uri="{FF2B5EF4-FFF2-40B4-BE49-F238E27FC236}">
                <a16:creationId xmlns:a16="http://schemas.microsoft.com/office/drawing/2014/main" id="{4EFB3CB0-8DF0-4441-B399-50B6699FEDA9}"/>
              </a:ext>
            </a:extLst>
          </p:cNvPr>
          <p:cNvPicPr>
            <a:picLocks noChangeAspect="1"/>
          </p:cNvPicPr>
          <p:nvPr/>
        </p:nvPicPr>
        <p:blipFill>
          <a:blip r:embed="rId11"/>
          <a:stretch>
            <a:fillRect/>
          </a:stretch>
        </p:blipFill>
        <p:spPr>
          <a:xfrm>
            <a:off x="9600406" y="2247822"/>
            <a:ext cx="1951765" cy="1260000"/>
          </a:xfrm>
          <a:prstGeom prst="rect">
            <a:avLst/>
          </a:prstGeom>
        </p:spPr>
      </p:pic>
      <p:pic>
        <p:nvPicPr>
          <p:cNvPr id="21" name="Picture 20">
            <a:extLst>
              <a:ext uri="{FF2B5EF4-FFF2-40B4-BE49-F238E27FC236}">
                <a16:creationId xmlns:a16="http://schemas.microsoft.com/office/drawing/2014/main" id="{AE5F0559-E34D-4332-9257-C750B659684E}"/>
              </a:ext>
            </a:extLst>
          </p:cNvPr>
          <p:cNvPicPr>
            <a:picLocks noChangeAspect="1"/>
          </p:cNvPicPr>
          <p:nvPr/>
        </p:nvPicPr>
        <p:blipFill>
          <a:blip r:embed="rId12"/>
          <a:stretch>
            <a:fillRect/>
          </a:stretch>
        </p:blipFill>
        <p:spPr>
          <a:xfrm>
            <a:off x="-657538" y="3779672"/>
            <a:ext cx="3722387" cy="1661780"/>
          </a:xfrm>
          <a:prstGeom prst="rect">
            <a:avLst/>
          </a:prstGeom>
        </p:spPr>
      </p:pic>
      <p:pic>
        <p:nvPicPr>
          <p:cNvPr id="23" name="Picture 22">
            <a:extLst>
              <a:ext uri="{FF2B5EF4-FFF2-40B4-BE49-F238E27FC236}">
                <a16:creationId xmlns:a16="http://schemas.microsoft.com/office/drawing/2014/main" id="{FEFA37D4-4CF6-4EC0-AE35-ABA591D5F987}"/>
              </a:ext>
            </a:extLst>
          </p:cNvPr>
          <p:cNvPicPr>
            <a:picLocks noChangeAspect="1"/>
          </p:cNvPicPr>
          <p:nvPr/>
        </p:nvPicPr>
        <p:blipFill>
          <a:blip r:embed="rId13"/>
          <a:stretch>
            <a:fillRect/>
          </a:stretch>
        </p:blipFill>
        <p:spPr>
          <a:xfrm>
            <a:off x="2820648" y="3968133"/>
            <a:ext cx="1436400" cy="1260000"/>
          </a:xfrm>
          <a:prstGeom prst="rect">
            <a:avLst/>
          </a:prstGeom>
        </p:spPr>
      </p:pic>
      <p:pic>
        <p:nvPicPr>
          <p:cNvPr id="24" name="Picture 23">
            <a:extLst>
              <a:ext uri="{FF2B5EF4-FFF2-40B4-BE49-F238E27FC236}">
                <a16:creationId xmlns:a16="http://schemas.microsoft.com/office/drawing/2014/main" id="{BE2560DB-5B48-4F86-B7A6-277064C38175}"/>
              </a:ext>
            </a:extLst>
          </p:cNvPr>
          <p:cNvPicPr>
            <a:picLocks noChangeAspect="1"/>
          </p:cNvPicPr>
          <p:nvPr/>
        </p:nvPicPr>
        <p:blipFill>
          <a:blip r:embed="rId14"/>
          <a:stretch>
            <a:fillRect/>
          </a:stretch>
        </p:blipFill>
        <p:spPr>
          <a:xfrm>
            <a:off x="4542412" y="3937067"/>
            <a:ext cx="1986102" cy="1260000"/>
          </a:xfrm>
          <a:prstGeom prst="rect">
            <a:avLst/>
          </a:prstGeom>
        </p:spPr>
      </p:pic>
      <p:pic>
        <p:nvPicPr>
          <p:cNvPr id="25" name="Picture 24">
            <a:extLst>
              <a:ext uri="{FF2B5EF4-FFF2-40B4-BE49-F238E27FC236}">
                <a16:creationId xmlns:a16="http://schemas.microsoft.com/office/drawing/2014/main" id="{CB72663F-33A1-4677-8C06-FF46BFE530AC}"/>
              </a:ext>
            </a:extLst>
          </p:cNvPr>
          <p:cNvPicPr>
            <a:picLocks noChangeAspect="1"/>
          </p:cNvPicPr>
          <p:nvPr/>
        </p:nvPicPr>
        <p:blipFill>
          <a:blip r:embed="rId15"/>
          <a:stretch>
            <a:fillRect/>
          </a:stretch>
        </p:blipFill>
        <p:spPr>
          <a:xfrm>
            <a:off x="6813878" y="3902785"/>
            <a:ext cx="1601180" cy="1260000"/>
          </a:xfrm>
          <a:prstGeom prst="rect">
            <a:avLst/>
          </a:prstGeom>
        </p:spPr>
      </p:pic>
      <p:sp>
        <p:nvSpPr>
          <p:cNvPr id="11" name="TextBox 10"/>
          <p:cNvSpPr txBox="1"/>
          <p:nvPr/>
        </p:nvSpPr>
        <p:spPr>
          <a:xfrm>
            <a:off x="294032" y="136590"/>
            <a:ext cx="9669775"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Construction’s collaborative response</a:t>
            </a:r>
          </a:p>
        </p:txBody>
      </p:sp>
      <p:pic>
        <p:nvPicPr>
          <p:cNvPr id="10" name="Picture 9" descr="A picture containing drawing&#10;&#10;Description automatically generated">
            <a:extLst>
              <a:ext uri="{FF2B5EF4-FFF2-40B4-BE49-F238E27FC236}">
                <a16:creationId xmlns:a16="http://schemas.microsoft.com/office/drawing/2014/main" id="{194E41CE-F6F4-4383-A296-D6ED5E7023F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41954" y="3856797"/>
            <a:ext cx="3030844" cy="1260000"/>
          </a:xfrm>
          <a:prstGeom prst="rect">
            <a:avLst/>
          </a:prstGeom>
        </p:spPr>
      </p:pic>
    </p:spTree>
    <p:extLst>
      <p:ext uri="{BB962C8B-B14F-4D97-AF65-F5344CB8AC3E}">
        <p14:creationId xmlns:p14="http://schemas.microsoft.com/office/powerpoint/2010/main" val="19183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6" y="380995"/>
            <a:ext cx="8015441"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CLC Covid-19 Task Group</a:t>
            </a:r>
          </a:p>
        </p:txBody>
      </p:sp>
      <p:sp>
        <p:nvSpPr>
          <p:cNvPr id="10" name="TextBox 9">
            <a:extLst>
              <a:ext uri="{FF2B5EF4-FFF2-40B4-BE49-F238E27FC236}">
                <a16:creationId xmlns:a16="http://schemas.microsoft.com/office/drawing/2014/main" id="{8FCBDF4F-A134-428E-8E45-255C5B6D7558}"/>
              </a:ext>
            </a:extLst>
          </p:cNvPr>
          <p:cNvSpPr txBox="1"/>
          <p:nvPr/>
        </p:nvSpPr>
        <p:spPr>
          <a:xfrm>
            <a:off x="270380" y="1508147"/>
            <a:ext cx="9125868" cy="3298339"/>
          </a:xfrm>
          <a:prstGeom prst="rect">
            <a:avLst/>
          </a:prstGeom>
          <a:noFill/>
        </p:spPr>
        <p:txBody>
          <a:bodyPr wrap="square" rtlCol="0">
            <a:spAutoFit/>
          </a:bodyPr>
          <a:lstStyle/>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Operating by 23</a:t>
            </a:r>
            <a:r>
              <a:rPr lang="en-US" sz="2604" baseline="30000" dirty="0">
                <a:solidFill>
                  <a:srgbClr val="006881"/>
                </a:solidFill>
                <a:latin typeface="Verdana" charset="0"/>
                <a:ea typeface="Verdana" charset="0"/>
                <a:cs typeface="Verdana" charset="0"/>
              </a:rPr>
              <a:t>rd</a:t>
            </a:r>
            <a:r>
              <a:rPr lang="en-US" sz="2604" dirty="0">
                <a:solidFill>
                  <a:srgbClr val="006881"/>
                </a:solidFill>
                <a:latin typeface="Verdana" charset="0"/>
                <a:ea typeface="Verdana" charset="0"/>
                <a:cs typeface="Verdana" charset="0"/>
              </a:rPr>
              <a:t> March</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Formed from CLC Advisory Group</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Objective to develop collaborative responses to urgent challenges</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Communication on behalf of the sector</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Significant high-level engagement with government and industry</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Development of the recovery plan</a:t>
            </a:r>
          </a:p>
        </p:txBody>
      </p:sp>
    </p:spTree>
    <p:extLst>
      <p:ext uri="{BB962C8B-B14F-4D97-AF65-F5344CB8AC3E}">
        <p14:creationId xmlns:p14="http://schemas.microsoft.com/office/powerpoint/2010/main" val="372485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68820"/>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7" y="380995"/>
            <a:ext cx="5640102"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Task Group Outputs</a:t>
            </a:r>
          </a:p>
        </p:txBody>
      </p:sp>
      <p:sp>
        <p:nvSpPr>
          <p:cNvPr id="10" name="TextBox 9">
            <a:extLst>
              <a:ext uri="{FF2B5EF4-FFF2-40B4-BE49-F238E27FC236}">
                <a16:creationId xmlns:a16="http://schemas.microsoft.com/office/drawing/2014/main" id="{8FCBDF4F-A134-428E-8E45-255C5B6D7558}"/>
              </a:ext>
            </a:extLst>
          </p:cNvPr>
          <p:cNvSpPr txBox="1"/>
          <p:nvPr/>
        </p:nvSpPr>
        <p:spPr>
          <a:xfrm>
            <a:off x="270380" y="1909793"/>
            <a:ext cx="3600000" cy="3477875"/>
          </a:xfrm>
          <a:prstGeom prst="rect">
            <a:avLst/>
          </a:prstGeom>
          <a:noFill/>
        </p:spPr>
        <p:txBody>
          <a:bodyPr wrap="square" rtlCol="0">
            <a:spAutoFit/>
          </a:bodyPr>
          <a:lstStyle/>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Site, Home and Branch Operating Procedures</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Talent Retention Scheme</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Extensions to Working Hours and Planning Dates</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CITB Stability Plan</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Brexit guidance</a:t>
            </a:r>
          </a:p>
        </p:txBody>
      </p:sp>
      <p:sp>
        <p:nvSpPr>
          <p:cNvPr id="13" name="TextBox 12">
            <a:extLst>
              <a:ext uri="{FF2B5EF4-FFF2-40B4-BE49-F238E27FC236}">
                <a16:creationId xmlns:a16="http://schemas.microsoft.com/office/drawing/2014/main" id="{42DC71E3-80AF-4DD1-A427-3DF1E1DF11A4}"/>
              </a:ext>
            </a:extLst>
          </p:cNvPr>
          <p:cNvSpPr txBox="1"/>
          <p:nvPr/>
        </p:nvSpPr>
        <p:spPr>
          <a:xfrm>
            <a:off x="4267144" y="1909793"/>
            <a:ext cx="3600000" cy="2800767"/>
          </a:xfrm>
          <a:prstGeom prst="rect">
            <a:avLst/>
          </a:prstGeom>
          <a:noFill/>
        </p:spPr>
        <p:txBody>
          <a:bodyPr wrap="square" rtlCol="0">
            <a:spAutoFit/>
          </a:bodyPr>
          <a:lstStyle/>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Infrastructure Recovery Plan</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National Retrofit Plan</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Plan for 300,000 homes</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Green Regeneration Investment fund</a:t>
            </a:r>
          </a:p>
        </p:txBody>
      </p:sp>
      <p:sp>
        <p:nvSpPr>
          <p:cNvPr id="2" name="TextBox 1">
            <a:extLst>
              <a:ext uri="{FF2B5EF4-FFF2-40B4-BE49-F238E27FC236}">
                <a16:creationId xmlns:a16="http://schemas.microsoft.com/office/drawing/2014/main" id="{86C8635F-2492-45F4-81FB-DDA290DEAC93}"/>
              </a:ext>
            </a:extLst>
          </p:cNvPr>
          <p:cNvSpPr txBox="1"/>
          <p:nvPr/>
        </p:nvSpPr>
        <p:spPr>
          <a:xfrm>
            <a:off x="333212" y="1177445"/>
            <a:ext cx="3600000" cy="358431"/>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877839">
              <a:defRPr sz="1729">
                <a:solidFill>
                  <a:prstClr val="white"/>
                </a:solidFill>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Emergency Measures</a:t>
            </a:r>
          </a:p>
        </p:txBody>
      </p:sp>
      <p:sp>
        <p:nvSpPr>
          <p:cNvPr id="5" name="TextBox 4">
            <a:extLst>
              <a:ext uri="{FF2B5EF4-FFF2-40B4-BE49-F238E27FC236}">
                <a16:creationId xmlns:a16="http://schemas.microsoft.com/office/drawing/2014/main" id="{1B22D2FE-82E2-4F72-8053-438755FC4DC6}"/>
              </a:ext>
            </a:extLst>
          </p:cNvPr>
          <p:cNvSpPr txBox="1"/>
          <p:nvPr/>
        </p:nvSpPr>
        <p:spPr>
          <a:xfrm>
            <a:off x="8263908" y="1909793"/>
            <a:ext cx="3600000" cy="2800767"/>
          </a:xfrm>
          <a:prstGeom prst="rect">
            <a:avLst/>
          </a:prstGeom>
          <a:noFill/>
        </p:spPr>
        <p:txBody>
          <a:bodyPr wrap="square" rtlCol="0">
            <a:spAutoFit/>
          </a:bodyPr>
          <a:lstStyle/>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Net zero carbon</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Building safety</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Manufacturing</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Digital</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Health, Safety and Wellbeing</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Business Models</a:t>
            </a:r>
          </a:p>
          <a:p>
            <a:pPr marL="446662" indent="-446662" defTabSz="877839">
              <a:buFont typeface="Arial" panose="020B0604020202020204" pitchFamily="34" charset="0"/>
              <a:buChar char="•"/>
            </a:pPr>
            <a:r>
              <a:rPr lang="en-US" sz="2200" dirty="0">
                <a:solidFill>
                  <a:srgbClr val="006881"/>
                </a:solidFill>
                <a:latin typeface="Verdana" charset="0"/>
                <a:ea typeface="Verdana" charset="0"/>
                <a:cs typeface="Verdana" charset="0"/>
              </a:rPr>
              <a:t>Exports </a:t>
            </a:r>
          </a:p>
        </p:txBody>
      </p:sp>
      <p:sp>
        <p:nvSpPr>
          <p:cNvPr id="6" name="TextBox 5">
            <a:extLst>
              <a:ext uri="{FF2B5EF4-FFF2-40B4-BE49-F238E27FC236}">
                <a16:creationId xmlns:a16="http://schemas.microsoft.com/office/drawing/2014/main" id="{316CFF2E-BC77-4A96-8969-A4818B24D2B9}"/>
              </a:ext>
            </a:extLst>
          </p:cNvPr>
          <p:cNvSpPr txBox="1"/>
          <p:nvPr/>
        </p:nvSpPr>
        <p:spPr>
          <a:xfrm>
            <a:off x="8258788" y="1181746"/>
            <a:ext cx="3600000" cy="358431"/>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877839">
              <a:defRPr sz="1729">
                <a:solidFill>
                  <a:prstClr val="white"/>
                </a:solidFill>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Industry priorities</a:t>
            </a:r>
          </a:p>
        </p:txBody>
      </p:sp>
      <p:sp>
        <p:nvSpPr>
          <p:cNvPr id="18" name="TextBox 17">
            <a:extLst>
              <a:ext uri="{FF2B5EF4-FFF2-40B4-BE49-F238E27FC236}">
                <a16:creationId xmlns:a16="http://schemas.microsoft.com/office/drawing/2014/main" id="{6B5A61CB-70F2-41A4-9A71-DB4419813078}"/>
              </a:ext>
            </a:extLst>
          </p:cNvPr>
          <p:cNvSpPr txBox="1"/>
          <p:nvPr/>
        </p:nvSpPr>
        <p:spPr>
          <a:xfrm>
            <a:off x="4296000" y="1177445"/>
            <a:ext cx="3600000" cy="358431"/>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877839">
              <a:defRPr sz="1729">
                <a:solidFill>
                  <a:prstClr val="white"/>
                </a:solidFill>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Sector initiatives</a:t>
            </a:r>
          </a:p>
        </p:txBody>
      </p:sp>
    </p:spTree>
    <p:extLst>
      <p:ext uri="{BB962C8B-B14F-4D97-AF65-F5344CB8AC3E}">
        <p14:creationId xmlns:p14="http://schemas.microsoft.com/office/powerpoint/2010/main" val="89312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5941"/>
            <a:ext cx="12192001" cy="86479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441"/>
            <a:ext cx="3448808" cy="1862823"/>
          </a:xfrm>
          <a:prstGeom prst="rect">
            <a:avLst/>
          </a:prstGeom>
        </p:spPr>
      </p:pic>
      <p:sp>
        <p:nvSpPr>
          <p:cNvPr id="15" name="TextBox 14">
            <a:extLst>
              <a:ext uri="{FF2B5EF4-FFF2-40B4-BE49-F238E27FC236}">
                <a16:creationId xmlns:a16="http://schemas.microsoft.com/office/drawing/2014/main" id="{92F32094-DC4D-4C51-9327-1A0D062CA236}"/>
              </a:ext>
            </a:extLst>
          </p:cNvPr>
          <p:cNvSpPr txBox="1"/>
          <p:nvPr/>
        </p:nvSpPr>
        <p:spPr>
          <a:xfrm>
            <a:off x="217478" y="2188146"/>
            <a:ext cx="11757041" cy="1776064"/>
          </a:xfrm>
          <a:prstGeom prst="rect">
            <a:avLst/>
          </a:prstGeom>
          <a:noFill/>
        </p:spPr>
        <p:txBody>
          <a:bodyPr wrap="square" rtlCol="0">
            <a:spAutoFit/>
          </a:bodyP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3647" b="0" i="0" u="none" strike="noStrike" kern="1200" cap="none" spc="0" normalizeH="0" baseline="0" noProof="0" dirty="0">
                <a:ln>
                  <a:noFill/>
                </a:ln>
                <a:solidFill>
                  <a:prstClr val="white"/>
                </a:solidFill>
                <a:effectLst/>
                <a:uLnTx/>
                <a:uFillTx/>
                <a:latin typeface="Verdana" charset="0"/>
                <a:ea typeface="Verdana" charset="0"/>
                <a:cs typeface="+mn-cs"/>
              </a:rPr>
              <a:t>Pathway to Recovery</a:t>
            </a:r>
          </a:p>
          <a:p>
            <a:pPr marL="0" marR="0" lvl="0" indent="0" algn="ctr" defTabSz="877839" rtl="0" eaLnBrk="1" fontAlgn="auto" latinLnBrk="0" hangingPunct="1">
              <a:lnSpc>
                <a:spcPct val="100000"/>
              </a:lnSpc>
              <a:spcBef>
                <a:spcPts val="0"/>
              </a:spcBef>
              <a:spcAft>
                <a:spcPts val="0"/>
              </a:spcAft>
              <a:buClrTx/>
              <a:buSzTx/>
              <a:buFontTx/>
              <a:buNone/>
              <a:tabLst/>
              <a:defRPr/>
            </a:pPr>
            <a:endParaRPr lang="en-GB" sz="3647" dirty="0">
              <a:solidFill>
                <a:prstClr val="white"/>
              </a:solidFill>
              <a:latin typeface="Verdana" charset="0"/>
              <a:ea typeface="Verdana" charset="0"/>
            </a:endParaRPr>
          </a:p>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3647" b="0" i="0" u="none" strike="noStrike" kern="1200" cap="none" spc="0" normalizeH="0" baseline="0" noProof="0" dirty="0">
                <a:ln>
                  <a:noFill/>
                </a:ln>
                <a:solidFill>
                  <a:prstClr val="white"/>
                </a:solidFill>
                <a:effectLst/>
                <a:uLnTx/>
                <a:uFillTx/>
                <a:latin typeface="Verdana" charset="0"/>
                <a:ea typeface="Verdana" charset="0"/>
                <a:cs typeface="+mn-cs"/>
              </a:rPr>
              <a:t>The Industry Recovery Plan</a:t>
            </a:r>
            <a:endParaRPr kumimoji="0" lang="en-US" sz="3647" b="0" i="0" u="none" strike="noStrike" kern="1200" cap="none" spc="0" normalizeH="0" baseline="0" noProof="0" dirty="0">
              <a:ln>
                <a:noFill/>
              </a:ln>
              <a:solidFill>
                <a:prstClr val="white"/>
              </a:solidFill>
              <a:effectLst/>
              <a:uLnTx/>
              <a:uFillTx/>
              <a:latin typeface="Verdana" charset="0"/>
              <a:ea typeface="Verdana" charset="0"/>
              <a:cs typeface="+mn-cs"/>
            </a:endParaRPr>
          </a:p>
        </p:txBody>
      </p:sp>
    </p:spTree>
    <p:extLst>
      <p:ext uri="{BB962C8B-B14F-4D97-AF65-F5344CB8AC3E}">
        <p14:creationId xmlns:p14="http://schemas.microsoft.com/office/powerpoint/2010/main" val="287965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223" y="5368295"/>
            <a:ext cx="918102" cy="487619"/>
          </a:xfrm>
          <a:prstGeom prst="rect">
            <a:avLst/>
          </a:prstGeom>
        </p:spPr>
      </p:pic>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910" y="6108198"/>
            <a:ext cx="1196930" cy="635708"/>
          </a:xfrm>
          <a:prstGeom prst="rect">
            <a:avLst/>
          </a:prstGeom>
        </p:spPr>
      </p:pic>
      <p:sp>
        <p:nvSpPr>
          <p:cNvPr id="20" name="Subtitle 2"/>
          <p:cNvSpPr txBox="1">
            <a:spLocks/>
          </p:cNvSpPr>
          <p:nvPr/>
        </p:nvSpPr>
        <p:spPr>
          <a:xfrm>
            <a:off x="1775520" y="6311858"/>
            <a:ext cx="5410200" cy="303671"/>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Retention Payments in the Construction Industry Consultation </a:t>
            </a:r>
            <a:endParaRPr lang="en-GB" sz="1200" dirty="0">
              <a:solidFill>
                <a:schemeClr val="bg1"/>
              </a:solidFill>
              <a:latin typeface="Arial" panose="020B0604020202020204" pitchFamily="34" charset="0"/>
              <a:cs typeface="Arial" panose="020B0604020202020204" pitchFamily="34" charset="0"/>
            </a:endParaRPr>
          </a:p>
        </p:txBody>
      </p:sp>
      <p:sp>
        <p:nvSpPr>
          <p:cNvPr id="10" name="Footer Placeholder 1">
            <a:extLst>
              <a:ext uri="{FF2B5EF4-FFF2-40B4-BE49-F238E27FC236}">
                <a16:creationId xmlns:a16="http://schemas.microsoft.com/office/drawing/2014/main" id="{7BDEAC08-7653-4D3F-85CE-FAA1961AB593}"/>
              </a:ext>
            </a:extLst>
          </p:cNvPr>
          <p:cNvSpPr txBox="1">
            <a:spLocks/>
          </p:cNvSpPr>
          <p:nvPr/>
        </p:nvSpPr>
        <p:spPr>
          <a:xfrm>
            <a:off x="355002" y="6029103"/>
            <a:ext cx="11629017" cy="635956"/>
          </a:xfrm>
          <a:prstGeom prst="rect">
            <a:avLst/>
          </a:prstGeom>
          <a:solidFill>
            <a:srgbClr val="002060"/>
          </a:solidFill>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dirty="0"/>
          </a:p>
        </p:txBody>
      </p:sp>
      <p:sp>
        <p:nvSpPr>
          <p:cNvPr id="15" name="Rectangle 14">
            <a:extLst>
              <a:ext uri="{FF2B5EF4-FFF2-40B4-BE49-F238E27FC236}">
                <a16:creationId xmlns:a16="http://schemas.microsoft.com/office/drawing/2014/main" id="{18C1E0FF-ED0A-42AF-BABC-90D60642D85F}"/>
              </a:ext>
            </a:extLst>
          </p:cNvPr>
          <p:cNvSpPr/>
          <p:nvPr/>
        </p:nvSpPr>
        <p:spPr>
          <a:xfrm>
            <a:off x="355002" y="258409"/>
            <a:ext cx="9256208" cy="523220"/>
          </a:xfrm>
          <a:prstGeom prst="rect">
            <a:avLst/>
          </a:prstGeom>
        </p:spPr>
        <p:txBody>
          <a:bodyPr wrap="square">
            <a:spAutoFit/>
          </a:bodyPr>
          <a:lstStyle/>
          <a:p>
            <a:r>
              <a:rPr lang="en-GB" sz="2800" b="1" dirty="0">
                <a:solidFill>
                  <a:schemeClr val="tx2"/>
                </a:solidFill>
                <a:latin typeface="Arial" panose="020B0604020202020204" pitchFamily="34" charset="0"/>
                <a:cs typeface="Arial" panose="020B0604020202020204" pitchFamily="34" charset="0"/>
              </a:rPr>
              <a:t>Embedding CLC Objectives in the Recovery Plan</a:t>
            </a:r>
            <a:endParaRPr lang="en-GB" sz="2800" b="1" dirty="0">
              <a:solidFill>
                <a:schemeClr val="accent2"/>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6264D7F-1EC4-4E42-85B6-36BA0E4BECE1}"/>
              </a:ext>
            </a:extLst>
          </p:cNvPr>
          <p:cNvSpPr>
            <a:spLocks noGrp="1"/>
          </p:cNvSpPr>
          <p:nvPr>
            <p:ph type="sldNum" sz="quarter" idx="12"/>
          </p:nvPr>
        </p:nvSpPr>
        <p:spPr/>
        <p:txBody>
          <a:bodyPr/>
          <a:lstStyle/>
          <a:p>
            <a:fld id="{9F6E8737-08B6-4E2A-BB86-BC8B5A743819}" type="slidenum">
              <a:rPr lang="en-GB" smtClean="0"/>
              <a:t>14</a:t>
            </a:fld>
            <a:endParaRPr lang="en-GB" dirty="0"/>
          </a:p>
        </p:txBody>
      </p:sp>
      <p:sp>
        <p:nvSpPr>
          <p:cNvPr id="5" name="TextBox 4"/>
          <p:cNvSpPr txBox="1"/>
          <p:nvPr/>
        </p:nvSpPr>
        <p:spPr>
          <a:xfrm>
            <a:off x="355002" y="863420"/>
            <a:ext cx="11629017" cy="43604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Digital, Manufacturing, Life Cycle Performance </a:t>
            </a:r>
            <a:r>
              <a:rPr lang="en-GB" sz="1700" dirty="0">
                <a:latin typeface="Arial" panose="020B0604020202020204" pitchFamily="34" charset="0"/>
                <a:cs typeface="Arial" panose="020B0604020202020204" pitchFamily="34" charset="0"/>
              </a:rPr>
              <a:t>– delivering the 2025 targets.</a:t>
            </a:r>
          </a:p>
          <a:p>
            <a:pPr marL="285750"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Delivering Industry Priorities</a:t>
            </a:r>
          </a:p>
          <a:p>
            <a:pPr marL="742950" lvl="1"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Procure for Better Value </a:t>
            </a:r>
            <a:r>
              <a:rPr lang="en-GB" sz="1700" dirty="0">
                <a:latin typeface="Arial" panose="020B0604020202020204" pitchFamily="34" charset="0"/>
                <a:cs typeface="Arial" panose="020B0604020202020204" pitchFamily="34" charset="0"/>
              </a:rPr>
              <a:t>– focusing procurement based on whole life value, not lowest cost.</a:t>
            </a:r>
          </a:p>
          <a:p>
            <a:pPr marL="742950" lvl="1"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Skills</a:t>
            </a:r>
            <a:r>
              <a:rPr lang="en-GB" sz="1700" dirty="0">
                <a:latin typeface="Arial" panose="020B0604020202020204" pitchFamily="34" charset="0"/>
                <a:cs typeface="Arial" panose="020B0604020202020204" pitchFamily="34" charset="0"/>
              </a:rPr>
              <a:t> – increasing skills levels and helping the industry adapt to change, building a more professional industry, embedding high standards of site safety, and improving occupational and mental health.</a:t>
            </a:r>
          </a:p>
          <a:p>
            <a:pPr marL="742950" lvl="1"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Building Safety </a:t>
            </a:r>
            <a:r>
              <a:rPr lang="en-GB" sz="1700" dirty="0">
                <a:latin typeface="Arial" panose="020B0604020202020204" pitchFamily="34" charset="0"/>
                <a:cs typeface="Arial" panose="020B0604020202020204" pitchFamily="34" charset="0"/>
              </a:rPr>
              <a:t>– ensuring remediation work can continue, and ensure the sector is reformed to create a legacy of safe building.</a:t>
            </a:r>
          </a:p>
          <a:p>
            <a:pPr marL="742950" lvl="1"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Net Zero Carbon </a:t>
            </a:r>
            <a:r>
              <a:rPr lang="en-GB" sz="1700" dirty="0">
                <a:latin typeface="Arial" panose="020B0604020202020204" pitchFamily="34" charset="0"/>
                <a:cs typeface="Arial" panose="020B0604020202020204" pitchFamily="34" charset="0"/>
              </a:rPr>
              <a:t>– improving design, product selection and manufacturing and construction processes to deliver built assets that achieve a 50% reduction in greenhouse gases as part of the pathway towards net zero.</a:t>
            </a:r>
          </a:p>
          <a:p>
            <a:pPr marL="742950" lvl="1"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Innovation</a:t>
            </a:r>
            <a:r>
              <a:rPr lang="en-GB" sz="1700" dirty="0">
                <a:latin typeface="Arial" panose="020B0604020202020204" pitchFamily="34" charset="0"/>
                <a:cs typeface="Arial" panose="020B0604020202020204" pitchFamily="34" charset="0"/>
              </a:rPr>
              <a:t> – delivering innovations, encouraging adoption at scale and measuring the benefits</a:t>
            </a:r>
          </a:p>
          <a:p>
            <a:pPr marL="742950" lvl="1" indent="-285750">
              <a:lnSpc>
                <a:spcPct val="150000"/>
              </a:lnSpc>
              <a:buFont typeface="Arial" panose="020B0604020202020204" pitchFamily="34" charset="0"/>
              <a:buChar char="•"/>
            </a:pPr>
            <a:r>
              <a:rPr lang="en-GB" sz="1700" b="1" dirty="0">
                <a:latin typeface="Arial" panose="020B0604020202020204" pitchFamily="34" charset="0"/>
                <a:cs typeface="Arial" panose="020B0604020202020204" pitchFamily="34" charset="0"/>
              </a:rPr>
              <a:t>Fair Practices </a:t>
            </a:r>
            <a:r>
              <a:rPr lang="en-GB" sz="1700" dirty="0">
                <a:latin typeface="Arial" panose="020B0604020202020204" pitchFamily="34" charset="0"/>
                <a:cs typeface="Arial" panose="020B0604020202020204" pitchFamily="34" charset="0"/>
              </a:rPr>
              <a:t>– fairer contractual and payment practices throughout the supply chain</a:t>
            </a:r>
          </a:p>
        </p:txBody>
      </p:sp>
    </p:spTree>
    <p:extLst>
      <p:ext uri="{BB962C8B-B14F-4D97-AF65-F5344CB8AC3E}">
        <p14:creationId xmlns:p14="http://schemas.microsoft.com/office/powerpoint/2010/main" val="245399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223" y="5368295"/>
            <a:ext cx="918102" cy="487619"/>
          </a:xfrm>
          <a:prstGeom prst="rect">
            <a:avLst/>
          </a:prstGeom>
        </p:spPr>
      </p:pic>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910" y="6108198"/>
            <a:ext cx="1196930" cy="635708"/>
          </a:xfrm>
          <a:prstGeom prst="rect">
            <a:avLst/>
          </a:prstGeom>
        </p:spPr>
      </p:pic>
      <p:sp>
        <p:nvSpPr>
          <p:cNvPr id="20" name="Subtitle 2"/>
          <p:cNvSpPr txBox="1">
            <a:spLocks/>
          </p:cNvSpPr>
          <p:nvPr/>
        </p:nvSpPr>
        <p:spPr>
          <a:xfrm>
            <a:off x="1775520" y="6311858"/>
            <a:ext cx="5410200" cy="303671"/>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Retention Payments in the Construction Industry Consultation </a:t>
            </a:r>
            <a:endParaRPr lang="en-GB" sz="120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919536" y="1087789"/>
            <a:ext cx="8424936" cy="646331"/>
          </a:xfrm>
          <a:prstGeom prst="rect">
            <a:avLst/>
          </a:prstGeom>
          <a:noFill/>
        </p:spPr>
        <p:txBody>
          <a:bodyPr wrap="square" rtlCol="0">
            <a:spAutoFit/>
          </a:bodyPr>
          <a:lstStyle/>
          <a:p>
            <a:endParaRPr lang="en-GB" dirty="0"/>
          </a:p>
          <a:p>
            <a:endParaRPr lang="en-GB" dirty="0"/>
          </a:p>
        </p:txBody>
      </p:sp>
      <p:sp>
        <p:nvSpPr>
          <p:cNvPr id="10" name="Footer Placeholder 1">
            <a:extLst>
              <a:ext uri="{FF2B5EF4-FFF2-40B4-BE49-F238E27FC236}">
                <a16:creationId xmlns:a16="http://schemas.microsoft.com/office/drawing/2014/main" id="{7BDEAC08-7653-4D3F-85CE-FAA1961AB593}"/>
              </a:ext>
            </a:extLst>
          </p:cNvPr>
          <p:cNvSpPr txBox="1">
            <a:spLocks/>
          </p:cNvSpPr>
          <p:nvPr/>
        </p:nvSpPr>
        <p:spPr>
          <a:xfrm>
            <a:off x="355001" y="5893683"/>
            <a:ext cx="11629017" cy="780017"/>
          </a:xfrm>
          <a:prstGeom prst="rect">
            <a:avLst/>
          </a:prstGeom>
          <a:solidFill>
            <a:srgbClr val="002060"/>
          </a:solidFill>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dirty="0"/>
          </a:p>
        </p:txBody>
      </p:sp>
      <p:sp>
        <p:nvSpPr>
          <p:cNvPr id="15" name="Rectangle 14">
            <a:extLst>
              <a:ext uri="{FF2B5EF4-FFF2-40B4-BE49-F238E27FC236}">
                <a16:creationId xmlns:a16="http://schemas.microsoft.com/office/drawing/2014/main" id="{18C1E0FF-ED0A-42AF-BABC-90D60642D85F}"/>
              </a:ext>
            </a:extLst>
          </p:cNvPr>
          <p:cNvSpPr/>
          <p:nvPr/>
        </p:nvSpPr>
        <p:spPr>
          <a:xfrm>
            <a:off x="264852" y="295572"/>
            <a:ext cx="9256208" cy="523220"/>
          </a:xfrm>
          <a:prstGeom prst="rect">
            <a:avLst/>
          </a:prstGeom>
        </p:spPr>
        <p:txBody>
          <a:bodyPr wrap="square">
            <a:spAutoFit/>
          </a:bodyPr>
          <a:lstStyle/>
          <a:p>
            <a:r>
              <a:rPr lang="en-GB" sz="2800" b="1" dirty="0">
                <a:solidFill>
                  <a:schemeClr val="tx2"/>
                </a:solidFill>
                <a:latin typeface="Arial" panose="020B0604020202020204" pitchFamily="34" charset="0"/>
                <a:cs typeface="Arial" panose="020B0604020202020204" pitchFamily="34" charset="0"/>
              </a:rPr>
              <a:t>Industry Recovery Plan</a:t>
            </a:r>
            <a:r>
              <a:rPr lang="en-GB" sz="2800" b="1" dirty="0">
                <a:solidFill>
                  <a:schemeClr val="accent2"/>
                </a:solidFill>
                <a:latin typeface="Arial" panose="020B0604020202020204" pitchFamily="34" charset="0"/>
                <a:cs typeface="Arial" panose="020B0604020202020204" pitchFamily="34" charset="0"/>
              </a:rPr>
              <a:t>  </a:t>
            </a:r>
          </a:p>
        </p:txBody>
      </p:sp>
      <p:sp>
        <p:nvSpPr>
          <p:cNvPr id="2" name="Slide Number Placeholder 1">
            <a:extLst>
              <a:ext uri="{FF2B5EF4-FFF2-40B4-BE49-F238E27FC236}">
                <a16:creationId xmlns:a16="http://schemas.microsoft.com/office/drawing/2014/main" id="{76264D7F-1EC4-4E42-85B6-36BA0E4BECE1}"/>
              </a:ext>
            </a:extLst>
          </p:cNvPr>
          <p:cNvSpPr>
            <a:spLocks noGrp="1"/>
          </p:cNvSpPr>
          <p:nvPr>
            <p:ph type="sldNum" sz="quarter" idx="12"/>
          </p:nvPr>
        </p:nvSpPr>
        <p:spPr/>
        <p:txBody>
          <a:bodyPr/>
          <a:lstStyle/>
          <a:p>
            <a:fld id="{9F6E8737-08B6-4E2A-BB86-BC8B5A743819}" type="slidenum">
              <a:rPr lang="en-GB" smtClean="0"/>
              <a:t>15</a:t>
            </a:fld>
            <a:endParaRPr lang="en-GB" dirty="0"/>
          </a:p>
        </p:txBody>
      </p:sp>
      <p:graphicFrame>
        <p:nvGraphicFramePr>
          <p:cNvPr id="5" name="Table 4">
            <a:extLst>
              <a:ext uri="{FF2B5EF4-FFF2-40B4-BE49-F238E27FC236}">
                <a16:creationId xmlns:a16="http://schemas.microsoft.com/office/drawing/2014/main" id="{8BCFD199-8628-4BB6-A77C-79C6B2A1250D}"/>
              </a:ext>
            </a:extLst>
          </p:cNvPr>
          <p:cNvGraphicFramePr>
            <a:graphicFrameLocks noGrp="1"/>
          </p:cNvGraphicFramePr>
          <p:nvPr>
            <p:extLst>
              <p:ext uri="{D42A27DB-BD31-4B8C-83A1-F6EECF244321}">
                <p14:modId xmlns:p14="http://schemas.microsoft.com/office/powerpoint/2010/main" val="641332816"/>
              </p:ext>
            </p:extLst>
          </p:nvPr>
        </p:nvGraphicFramePr>
        <p:xfrm>
          <a:off x="355002" y="841222"/>
          <a:ext cx="11629016" cy="5108641"/>
        </p:xfrm>
        <a:graphic>
          <a:graphicData uri="http://schemas.openxmlformats.org/drawingml/2006/table">
            <a:tbl>
              <a:tblPr firstRow="1" firstCol="1" bandRow="1">
                <a:tableStyleId>{5C22544A-7EE6-4342-B048-85BDC9FD1C3A}</a:tableStyleId>
              </a:tblPr>
              <a:tblGrid>
                <a:gridCol w="2189415">
                  <a:extLst>
                    <a:ext uri="{9D8B030D-6E8A-4147-A177-3AD203B41FA5}">
                      <a16:colId xmlns:a16="http://schemas.microsoft.com/office/drawing/2014/main" val="2144970338"/>
                    </a:ext>
                  </a:extLst>
                </a:gridCol>
                <a:gridCol w="9439601">
                  <a:extLst>
                    <a:ext uri="{9D8B030D-6E8A-4147-A177-3AD203B41FA5}">
                      <a16:colId xmlns:a16="http://schemas.microsoft.com/office/drawing/2014/main" val="1106882"/>
                    </a:ext>
                  </a:extLst>
                </a:gridCol>
              </a:tblGrid>
              <a:tr h="263820">
                <a:tc>
                  <a:txBody>
                    <a:bodyPr/>
                    <a:lstStyle/>
                    <a:p>
                      <a:pPr>
                        <a:lnSpc>
                          <a:spcPct val="107000"/>
                        </a:lnSpc>
                        <a:spcAft>
                          <a:spcPts val="0"/>
                        </a:spcAft>
                      </a:pPr>
                      <a:r>
                        <a:rPr lang="en-GB" sz="1600" b="1" dirty="0">
                          <a:effectLst/>
                        </a:rPr>
                        <a:t>Phase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chemeClr val="accent3"/>
                    </a:solidFill>
                  </a:tcPr>
                </a:tc>
                <a:tc>
                  <a:txBody>
                    <a:bodyPr/>
                    <a:lstStyle/>
                    <a:p>
                      <a:pPr>
                        <a:lnSpc>
                          <a:spcPct val="107000"/>
                        </a:lnSpc>
                        <a:spcAft>
                          <a:spcPts val="0"/>
                        </a:spcAft>
                      </a:pPr>
                      <a:r>
                        <a:rPr lang="en-GB" sz="1600" b="1" dirty="0">
                          <a:effectLst/>
                        </a:rPr>
                        <a:t>What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chemeClr val="accent3"/>
                    </a:solidFill>
                  </a:tcPr>
                </a:tc>
                <a:extLst>
                  <a:ext uri="{0D108BD9-81ED-4DB2-BD59-A6C34878D82A}">
                    <a16:rowId xmlns:a16="http://schemas.microsoft.com/office/drawing/2014/main" val="3021993324"/>
                  </a:ext>
                </a:extLst>
              </a:tr>
              <a:tr h="539938">
                <a:tc rowSpan="3">
                  <a:txBody>
                    <a:bodyPr/>
                    <a:lstStyle/>
                    <a:p>
                      <a:pPr>
                        <a:lnSpc>
                          <a:spcPct val="107000"/>
                        </a:lnSpc>
                        <a:spcAft>
                          <a:spcPts val="0"/>
                        </a:spcAft>
                      </a:pPr>
                      <a:r>
                        <a:rPr lang="en-GB" sz="1600" b="1" dirty="0">
                          <a:effectLst/>
                        </a:rPr>
                        <a:t>Restart (1-3 months)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FF0000"/>
                    </a:solidFill>
                  </a:tcPr>
                </a:tc>
                <a:tc>
                  <a:txBody>
                    <a:bodyPr/>
                    <a:lstStyle/>
                    <a:p>
                      <a:pPr marL="357188" lvl="0" indent="-357188">
                        <a:lnSpc>
                          <a:spcPct val="100000"/>
                        </a:lnSpc>
                        <a:spcAft>
                          <a:spcPts val="0"/>
                        </a:spcAft>
                        <a:buFont typeface="+mj-lt"/>
                        <a:buNone/>
                      </a:pPr>
                      <a:r>
                        <a:rPr lang="en-GB" sz="1600" b="1" dirty="0">
                          <a:effectLst/>
                        </a:rPr>
                        <a:t>1.    Restart </a:t>
                      </a:r>
                      <a:r>
                        <a:rPr lang="en-GB" sz="1600" b="0" dirty="0">
                          <a:effectLst/>
                        </a:rPr>
                        <a:t>work on all projects and programmes, and increase this to the highest level possible consistent with Government guidance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FF0000"/>
                    </a:solidFill>
                  </a:tcPr>
                </a:tc>
                <a:extLst>
                  <a:ext uri="{0D108BD9-81ED-4DB2-BD59-A6C34878D82A}">
                    <a16:rowId xmlns:a16="http://schemas.microsoft.com/office/drawing/2014/main" val="1395361097"/>
                  </a:ext>
                </a:extLst>
              </a:tr>
              <a:tr h="460084">
                <a:tc vMerge="1">
                  <a:txBody>
                    <a:bodyPr/>
                    <a:lstStyle/>
                    <a:p>
                      <a:endParaRPr lang="en-GB"/>
                    </a:p>
                  </a:txBody>
                  <a:tcPr/>
                </a:tc>
                <a:tc>
                  <a:txBody>
                    <a:bodyPr/>
                    <a:lstStyle/>
                    <a:p>
                      <a:pPr marL="357188" lvl="0" indent="-357188">
                        <a:lnSpc>
                          <a:spcPct val="100000"/>
                        </a:lnSpc>
                        <a:spcAft>
                          <a:spcPts val="0"/>
                        </a:spcAft>
                        <a:buFont typeface="+mj-lt"/>
                        <a:buNone/>
                      </a:pPr>
                      <a:r>
                        <a:rPr lang="en-GB" sz="1600" b="1" dirty="0">
                          <a:effectLst/>
                        </a:rPr>
                        <a:t>2.    Maximise employment </a:t>
                      </a:r>
                      <a:r>
                        <a:rPr lang="en-GB" sz="1600" b="0" dirty="0">
                          <a:effectLst/>
                        </a:rPr>
                        <a:t>of all those working in the construction industry and supply chain</a:t>
                      </a:r>
                    </a:p>
                  </a:txBody>
                  <a:tcPr marL="56294" marR="56294" marT="0" marB="0">
                    <a:solidFill>
                      <a:srgbClr val="FF0000"/>
                    </a:solidFill>
                  </a:tcPr>
                </a:tc>
                <a:extLst>
                  <a:ext uri="{0D108BD9-81ED-4DB2-BD59-A6C34878D82A}">
                    <a16:rowId xmlns:a16="http://schemas.microsoft.com/office/drawing/2014/main" val="3647095410"/>
                  </a:ext>
                </a:extLst>
              </a:tr>
              <a:tr h="368432">
                <a:tc vMerge="1">
                  <a:txBody>
                    <a:bodyPr/>
                    <a:lstStyle/>
                    <a:p>
                      <a:endParaRPr lang="en-GB"/>
                    </a:p>
                  </a:txBody>
                  <a:tcPr/>
                </a:tc>
                <a:tc>
                  <a:txBody>
                    <a:bodyPr/>
                    <a:lstStyle/>
                    <a:p>
                      <a:pPr marL="357188" lvl="0" indent="-357188">
                        <a:lnSpc>
                          <a:spcPct val="100000"/>
                        </a:lnSpc>
                        <a:spcAft>
                          <a:spcPts val="0"/>
                        </a:spcAft>
                        <a:buFont typeface="+mj-lt"/>
                        <a:buNone/>
                      </a:pPr>
                      <a:r>
                        <a:rPr lang="en-GB" sz="1600" b="1" dirty="0">
                          <a:effectLst/>
                        </a:rPr>
                        <a:t>3.    Minimise disruption </a:t>
                      </a:r>
                      <a:r>
                        <a:rPr lang="en-GB" sz="1600" b="0" dirty="0">
                          <a:effectLst/>
                        </a:rPr>
                        <a:t>due to contractual disputes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FF0000"/>
                    </a:solidFill>
                  </a:tcPr>
                </a:tc>
                <a:extLst>
                  <a:ext uri="{0D108BD9-81ED-4DB2-BD59-A6C34878D82A}">
                    <a16:rowId xmlns:a16="http://schemas.microsoft.com/office/drawing/2014/main" val="3358536949"/>
                  </a:ext>
                </a:extLst>
              </a:tr>
              <a:tr h="930550">
                <a:tc rowSpan="3">
                  <a:txBody>
                    <a:bodyPr/>
                    <a:lstStyle/>
                    <a:p>
                      <a:pPr>
                        <a:lnSpc>
                          <a:spcPct val="107000"/>
                        </a:lnSpc>
                        <a:spcAft>
                          <a:spcPts val="0"/>
                        </a:spcAft>
                      </a:pPr>
                      <a:r>
                        <a:rPr lang="en-GB" sz="1600" b="1" dirty="0">
                          <a:effectLst/>
                        </a:rPr>
                        <a:t>Reset (3-12 months)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FFC000"/>
                    </a:solidFill>
                  </a:tcPr>
                </a:tc>
                <a:tc>
                  <a:txBody>
                    <a:bodyPr/>
                    <a:lstStyle/>
                    <a:p>
                      <a:pPr marL="357188" lvl="0" indent="-357188">
                        <a:lnSpc>
                          <a:spcPct val="100000"/>
                        </a:lnSpc>
                        <a:spcAft>
                          <a:spcPts val="0"/>
                        </a:spcAft>
                        <a:buFont typeface="+mj-lt"/>
                        <a:buNone/>
                      </a:pPr>
                      <a:r>
                        <a:rPr lang="en-GB" sz="1600" b="1" dirty="0">
                          <a:effectLst/>
                        </a:rPr>
                        <a:t>1.    Demand and Pipeline </a:t>
                      </a:r>
                      <a:r>
                        <a:rPr lang="en-GB" sz="1600" b="0" dirty="0">
                          <a:effectLst/>
                        </a:rPr>
                        <a:t>-</a:t>
                      </a:r>
                      <a:r>
                        <a:rPr lang="en-GB" sz="1600" b="1" dirty="0">
                          <a:effectLst/>
                        </a:rPr>
                        <a:t> </a:t>
                      </a:r>
                      <a:r>
                        <a:rPr lang="en-GB" sz="1600" b="0" kern="1200" dirty="0">
                          <a:solidFill>
                            <a:schemeClr val="tx1"/>
                          </a:solidFill>
                          <a:effectLst/>
                          <a:latin typeface="+mn-lt"/>
                          <a:ea typeface="+mn-ea"/>
                          <a:cs typeface="+mn-cs"/>
                        </a:rPr>
                        <a:t>demand and supply-side measures to increase workload across infrastructure, construction, housing and domestic  new build and RMI. Develop a robust pipeline of work across the whole construction ecosystem, including contracting, SMEs, merchants and manufacturers.</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FFC000"/>
                    </a:solidFill>
                  </a:tcPr>
                </a:tc>
                <a:extLst>
                  <a:ext uri="{0D108BD9-81ED-4DB2-BD59-A6C34878D82A}">
                    <a16:rowId xmlns:a16="http://schemas.microsoft.com/office/drawing/2014/main" val="2384514815"/>
                  </a:ext>
                </a:extLst>
              </a:tr>
              <a:tr h="506803">
                <a:tc vMerge="1">
                  <a:txBody>
                    <a:bodyPr/>
                    <a:lstStyle/>
                    <a:p>
                      <a:endParaRPr lang="en-GB"/>
                    </a:p>
                  </a:txBody>
                  <a:tcPr/>
                </a:tc>
                <a:tc>
                  <a:txBody>
                    <a:bodyPr/>
                    <a:lstStyle/>
                    <a:p>
                      <a:pPr marL="357188" lvl="0" indent="-357188">
                        <a:lnSpc>
                          <a:spcPct val="100000"/>
                        </a:lnSpc>
                        <a:spcAft>
                          <a:spcPts val="0"/>
                        </a:spcAft>
                        <a:buFont typeface="+mj-lt"/>
                        <a:buNone/>
                      </a:pPr>
                      <a:r>
                        <a:rPr lang="en-GB" sz="1600" b="1" dirty="0">
                          <a:effectLst/>
                        </a:rPr>
                        <a:t>2.    Productivity </a:t>
                      </a:r>
                      <a:r>
                        <a:rPr lang="en-GB" sz="1600" b="0" dirty="0">
                          <a:effectLst/>
                        </a:rPr>
                        <a:t>–</a:t>
                      </a:r>
                      <a:r>
                        <a:rPr lang="en-GB" sz="1600" b="1" kern="1200" dirty="0">
                          <a:solidFill>
                            <a:schemeClr val="lt1"/>
                          </a:solidFill>
                          <a:effectLst/>
                          <a:latin typeface="+mn-lt"/>
                          <a:ea typeface="+mn-ea"/>
                          <a:cs typeface="+mn-cs"/>
                        </a:rPr>
                        <a:t> </a:t>
                      </a:r>
                      <a:r>
                        <a:rPr lang="en-GB" sz="1600" b="0" kern="1200" dirty="0">
                          <a:solidFill>
                            <a:schemeClr val="tx1"/>
                          </a:solidFill>
                          <a:effectLst/>
                          <a:latin typeface="+mn-lt"/>
                          <a:ea typeface="+mn-ea"/>
                          <a:cs typeface="+mn-cs"/>
                        </a:rPr>
                        <a:t>n</a:t>
                      </a:r>
                      <a:r>
                        <a:rPr lang="en-GB" sz="1600" b="0" kern="1200" dirty="0">
                          <a:solidFill>
                            <a:schemeClr val="tx1"/>
                          </a:solidFill>
                          <a:latin typeface="+mn-lt"/>
                          <a:ea typeface="+mn-ea"/>
                          <a:cs typeface="+mn-cs"/>
                        </a:rPr>
                        <a:t>ew approaches will be needed to compensate for the loss of productivity due to the requirement to implement Government guidelines across construction and the built environment</a:t>
                      </a:r>
                      <a:r>
                        <a:rPr lang="en-GB" sz="1600" b="0" dirty="0">
                          <a:solidFill>
                            <a:schemeClr val="tx1"/>
                          </a:solidFill>
                          <a:effectLst/>
                        </a:rPr>
                        <a:t> </a:t>
                      </a:r>
                    </a:p>
                  </a:txBody>
                  <a:tcPr marL="56294" marR="56294" marT="0" marB="0">
                    <a:solidFill>
                      <a:srgbClr val="FFC000"/>
                    </a:solidFill>
                  </a:tcPr>
                </a:tc>
                <a:extLst>
                  <a:ext uri="{0D108BD9-81ED-4DB2-BD59-A6C34878D82A}">
                    <a16:rowId xmlns:a16="http://schemas.microsoft.com/office/drawing/2014/main" val="4016146914"/>
                  </a:ext>
                </a:extLst>
              </a:tr>
              <a:tr h="263820">
                <a:tc vMerge="1">
                  <a:txBody>
                    <a:bodyPr/>
                    <a:lstStyle/>
                    <a:p>
                      <a:endParaRPr lang="en-GB"/>
                    </a:p>
                  </a:txBody>
                  <a:tcPr/>
                </a:tc>
                <a:tc>
                  <a:txBody>
                    <a:bodyPr/>
                    <a:lstStyle/>
                    <a:p>
                      <a:pPr marL="357188" lvl="0" indent="-357188">
                        <a:lnSpc>
                          <a:spcPct val="100000"/>
                        </a:lnSpc>
                        <a:spcAft>
                          <a:spcPts val="0"/>
                        </a:spcAft>
                        <a:buFont typeface="+mj-lt"/>
                        <a:buNone/>
                      </a:pPr>
                      <a:r>
                        <a:rPr lang="en-GB" sz="1600" b="1" dirty="0">
                          <a:effectLst/>
                        </a:rPr>
                        <a:t>3.    Professionalism </a:t>
                      </a:r>
                      <a:r>
                        <a:rPr lang="en-GB" sz="1600" b="0" dirty="0">
                          <a:effectLst/>
                        </a:rPr>
                        <a:t>–</a:t>
                      </a:r>
                      <a:r>
                        <a:rPr lang="en-GB" sz="1600" b="1" dirty="0">
                          <a:effectLst/>
                        </a:rPr>
                        <a:t> </a:t>
                      </a:r>
                      <a:r>
                        <a:rPr lang="en-GB" sz="1600" b="0" dirty="0">
                          <a:effectLst/>
                        </a:rPr>
                        <a:t>investing in training, collaborative business models, fairer contracts and payment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FFC000"/>
                    </a:solidFill>
                  </a:tcPr>
                </a:tc>
                <a:extLst>
                  <a:ext uri="{0D108BD9-81ED-4DB2-BD59-A6C34878D82A}">
                    <a16:rowId xmlns:a16="http://schemas.microsoft.com/office/drawing/2014/main" val="1190629715"/>
                  </a:ext>
                </a:extLst>
              </a:tr>
              <a:tr h="539938">
                <a:tc rowSpan="3">
                  <a:txBody>
                    <a:bodyPr/>
                    <a:lstStyle/>
                    <a:p>
                      <a:pPr>
                        <a:lnSpc>
                          <a:spcPct val="107000"/>
                        </a:lnSpc>
                        <a:spcAft>
                          <a:spcPts val="0"/>
                        </a:spcAft>
                      </a:pPr>
                      <a:r>
                        <a:rPr lang="en-GB" sz="1600" b="1" dirty="0">
                          <a:effectLst/>
                        </a:rPr>
                        <a:t>Reinvent (12+ months)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92D050"/>
                    </a:solidFill>
                  </a:tcPr>
                </a:tc>
                <a:tc>
                  <a:txBody>
                    <a:bodyPr/>
                    <a:lstStyle/>
                    <a:p>
                      <a:pPr marL="357188" lvl="0" indent="-357188">
                        <a:lnSpc>
                          <a:spcPct val="100000"/>
                        </a:lnSpc>
                        <a:spcAft>
                          <a:spcPts val="0"/>
                        </a:spcAft>
                        <a:buFont typeface="+mj-lt"/>
                        <a:buNone/>
                      </a:pPr>
                      <a:r>
                        <a:rPr lang="en-GB" sz="1600" b="1" dirty="0">
                          <a:effectLst/>
                        </a:rPr>
                        <a:t>1.    Transformation </a:t>
                      </a:r>
                      <a:r>
                        <a:rPr lang="en-GB" sz="1600" b="0" dirty="0">
                          <a:effectLst/>
                        </a:rPr>
                        <a:t>–</a:t>
                      </a:r>
                      <a:r>
                        <a:rPr lang="en-GB" sz="1600" b="1" dirty="0">
                          <a:effectLst/>
                        </a:rPr>
                        <a:t> </a:t>
                      </a:r>
                      <a:r>
                        <a:rPr lang="en-GB" sz="1600" b="0" dirty="0">
                          <a:effectLst/>
                        </a:rPr>
                        <a:t>sustain economic growth through the adoption of digital and manufacturing technologies to consistently deliver low carbon, sustainable and better quality outputs and outcomes</a:t>
                      </a:r>
                    </a:p>
                  </a:txBody>
                  <a:tcPr marL="56294" marR="56294" marT="0" marB="0">
                    <a:solidFill>
                      <a:srgbClr val="92D050"/>
                    </a:solidFill>
                  </a:tcPr>
                </a:tc>
                <a:extLst>
                  <a:ext uri="{0D108BD9-81ED-4DB2-BD59-A6C34878D82A}">
                    <a16:rowId xmlns:a16="http://schemas.microsoft.com/office/drawing/2014/main" val="2894342190"/>
                  </a:ext>
                </a:extLst>
              </a:tr>
              <a:tr h="695318">
                <a:tc vMerge="1">
                  <a:txBody>
                    <a:bodyPr/>
                    <a:lstStyle/>
                    <a:p>
                      <a:endParaRPr lang="en-GB"/>
                    </a:p>
                  </a:txBody>
                  <a:tcPr/>
                </a:tc>
                <a:tc>
                  <a:txBody>
                    <a:bodyPr/>
                    <a:lstStyle/>
                    <a:p>
                      <a:pPr marL="357188" lvl="0" indent="-357188">
                        <a:lnSpc>
                          <a:spcPct val="100000"/>
                        </a:lnSpc>
                        <a:spcAft>
                          <a:spcPts val="0"/>
                        </a:spcAft>
                        <a:buFont typeface="+mj-lt"/>
                        <a:buNone/>
                      </a:pPr>
                      <a:r>
                        <a:rPr lang="en-GB" sz="1600" b="1" dirty="0">
                          <a:effectLst/>
                        </a:rPr>
                        <a:t>2.    Value </a:t>
                      </a:r>
                      <a:r>
                        <a:rPr lang="en-GB" sz="1600" b="0" dirty="0">
                          <a:effectLst/>
                        </a:rPr>
                        <a:t>–</a:t>
                      </a:r>
                      <a:r>
                        <a:rPr lang="en-GB" sz="1600" b="1" dirty="0">
                          <a:effectLst/>
                        </a:rPr>
                        <a:t> </a:t>
                      </a:r>
                      <a:r>
                        <a:rPr lang="en-GB" sz="1600" b="0" dirty="0">
                          <a:effectLst/>
                        </a:rPr>
                        <a:t>adopting procurement models and approaches across the industry and clients to deliver better value and whole life performance</a:t>
                      </a:r>
                    </a:p>
                  </a:txBody>
                  <a:tcPr marL="56294" marR="56294" marT="0" marB="0">
                    <a:solidFill>
                      <a:srgbClr val="92D050"/>
                    </a:solidFill>
                  </a:tcPr>
                </a:tc>
                <a:extLst>
                  <a:ext uri="{0D108BD9-81ED-4DB2-BD59-A6C34878D82A}">
                    <a16:rowId xmlns:a16="http://schemas.microsoft.com/office/drawing/2014/main" val="2446121598"/>
                  </a:ext>
                </a:extLst>
              </a:tr>
              <a:tr h="539938">
                <a:tc vMerge="1">
                  <a:txBody>
                    <a:bodyPr/>
                    <a:lstStyle/>
                    <a:p>
                      <a:endParaRPr lang="en-GB"/>
                    </a:p>
                  </a:txBody>
                  <a:tcPr/>
                </a:tc>
                <a:tc>
                  <a:txBody>
                    <a:bodyPr/>
                    <a:lstStyle/>
                    <a:p>
                      <a:pPr marL="357188" lvl="0" indent="-357188">
                        <a:lnSpc>
                          <a:spcPct val="100000"/>
                        </a:lnSpc>
                        <a:spcAft>
                          <a:spcPts val="0"/>
                        </a:spcAft>
                        <a:buFont typeface="+mj-lt"/>
                        <a:buNone/>
                      </a:pPr>
                      <a:r>
                        <a:rPr lang="en-GB" sz="1600" b="1" dirty="0">
                          <a:effectLst/>
                        </a:rPr>
                        <a:t>3.    Partnership </a:t>
                      </a:r>
                      <a:r>
                        <a:rPr lang="en-GB" sz="1600" b="0" dirty="0">
                          <a:effectLst/>
                        </a:rPr>
                        <a:t>–</a:t>
                      </a:r>
                      <a:r>
                        <a:rPr lang="en-GB" sz="1600" b="1" dirty="0">
                          <a:effectLst/>
                        </a:rPr>
                        <a:t> </a:t>
                      </a:r>
                      <a:r>
                        <a:rPr lang="en-GB" sz="1600" b="0" dirty="0">
                          <a:effectLst/>
                        </a:rPr>
                        <a:t>stronger partnerships between the industry and its clients, supply chain firms, investment in upskilling the workforce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294" marR="56294" marT="0" marB="0">
                    <a:solidFill>
                      <a:srgbClr val="92D050"/>
                    </a:solidFill>
                  </a:tcPr>
                </a:tc>
                <a:extLst>
                  <a:ext uri="{0D108BD9-81ED-4DB2-BD59-A6C34878D82A}">
                    <a16:rowId xmlns:a16="http://schemas.microsoft.com/office/drawing/2014/main" val="246011291"/>
                  </a:ext>
                </a:extLst>
              </a:tr>
            </a:tbl>
          </a:graphicData>
        </a:graphic>
      </p:graphicFrame>
    </p:spTree>
    <p:extLst>
      <p:ext uri="{BB962C8B-B14F-4D97-AF65-F5344CB8AC3E}">
        <p14:creationId xmlns:p14="http://schemas.microsoft.com/office/powerpoint/2010/main" val="403213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223" y="5368295"/>
            <a:ext cx="918102" cy="487619"/>
          </a:xfrm>
          <a:prstGeom prst="rect">
            <a:avLst/>
          </a:prstGeom>
        </p:spPr>
      </p:pic>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910" y="6108198"/>
            <a:ext cx="1196930" cy="635708"/>
          </a:xfrm>
          <a:prstGeom prst="rect">
            <a:avLst/>
          </a:prstGeom>
        </p:spPr>
      </p:pic>
      <p:sp>
        <p:nvSpPr>
          <p:cNvPr id="20" name="Subtitle 2"/>
          <p:cNvSpPr txBox="1">
            <a:spLocks/>
          </p:cNvSpPr>
          <p:nvPr/>
        </p:nvSpPr>
        <p:spPr>
          <a:xfrm>
            <a:off x="1775520" y="6311858"/>
            <a:ext cx="5410200" cy="303671"/>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Retention Payments in the Construction Industry Consultation </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919536" y="1087789"/>
            <a:ext cx="84249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1">
            <a:extLst>
              <a:ext uri="{FF2B5EF4-FFF2-40B4-BE49-F238E27FC236}">
                <a16:creationId xmlns:a16="http://schemas.microsoft.com/office/drawing/2014/main" id="{7BDEAC08-7653-4D3F-85CE-FAA1961AB593}"/>
              </a:ext>
            </a:extLst>
          </p:cNvPr>
          <p:cNvSpPr txBox="1">
            <a:spLocks/>
          </p:cNvSpPr>
          <p:nvPr/>
        </p:nvSpPr>
        <p:spPr>
          <a:xfrm>
            <a:off x="355002" y="6238240"/>
            <a:ext cx="11629017" cy="466504"/>
          </a:xfrm>
          <a:prstGeom prst="rect">
            <a:avLst/>
          </a:prstGeom>
          <a:solidFill>
            <a:srgbClr val="002060"/>
          </a:solidFill>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4B0383DC-C9BF-4987-AFB2-E6FBC2C964A1}"/>
              </a:ext>
            </a:extLst>
          </p:cNvPr>
          <p:cNvGraphicFramePr>
            <a:graphicFrameLocks noGrp="1"/>
          </p:cNvGraphicFramePr>
          <p:nvPr/>
        </p:nvGraphicFramePr>
        <p:xfrm>
          <a:off x="355002" y="392854"/>
          <a:ext cx="11629017" cy="5130564"/>
        </p:xfrm>
        <a:graphic>
          <a:graphicData uri="http://schemas.openxmlformats.org/drawingml/2006/table">
            <a:tbl>
              <a:tblPr firstRow="1" bandRow="1">
                <a:tableStyleId>{F5AB1C69-6EDB-4FF4-983F-18BD219EF322}</a:tableStyleId>
              </a:tblPr>
              <a:tblGrid>
                <a:gridCol w="11629017">
                  <a:extLst>
                    <a:ext uri="{9D8B030D-6E8A-4147-A177-3AD203B41FA5}">
                      <a16:colId xmlns:a16="http://schemas.microsoft.com/office/drawing/2014/main" val="85584465"/>
                    </a:ext>
                  </a:extLst>
                </a:gridCol>
              </a:tblGrid>
              <a:tr h="595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Restart 1 : </a:t>
                      </a:r>
                      <a:r>
                        <a:rPr lang="en-GB" sz="1600" b="1" kern="1200" dirty="0">
                          <a:solidFill>
                            <a:schemeClr val="lt1"/>
                          </a:solidFill>
                          <a:effectLst/>
                          <a:latin typeface="+mn-lt"/>
                          <a:ea typeface="+mn-ea"/>
                          <a:cs typeface="+mn-cs"/>
                        </a:rPr>
                        <a:t>Restart work on all projects and programmes, and increase this to the highest level possible consistent with Government guidance.</a:t>
                      </a:r>
                      <a:endParaRPr lang="en-GB" sz="1600" b="1" dirty="0">
                        <a:solidFill>
                          <a:schemeClr val="bg1"/>
                        </a:solidFill>
                      </a:endParaRPr>
                    </a:p>
                  </a:txBody>
                  <a:tcPr>
                    <a:solidFill>
                      <a:srgbClr val="FF0000"/>
                    </a:solidFill>
                  </a:tcPr>
                </a:tc>
                <a:extLst>
                  <a:ext uri="{0D108BD9-81ED-4DB2-BD59-A6C34878D82A}">
                    <a16:rowId xmlns:a16="http://schemas.microsoft.com/office/drawing/2014/main" val="1124633369"/>
                  </a:ext>
                </a:extLst>
              </a:tr>
              <a:tr h="1062037">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Restarting work on the broadest basis (infrastructure, commercial, house building, RMI)</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from major contractors, to thousands of SMEs across all regions of the UK, and to skilled tradespeople, is the best means of reactivating the ecosystem and ensuring cash flows within the industry. Ensure work across the construction ecosystem can take place in accordance with Government guidance on Covid19 and H&amp;S regulations and guidance.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2440819"/>
                  </a:ext>
                </a:extLst>
              </a:tr>
              <a:tr h="3472589">
                <a:tc>
                  <a:txBody>
                    <a:bodyPr/>
                    <a:lstStyle/>
                    <a:p>
                      <a:pPr marL="0" lvl="0" indent="0">
                        <a:lnSpc>
                          <a:spcPct val="107000"/>
                        </a:lnSpc>
                        <a:spcAft>
                          <a:spcPts val="0"/>
                        </a:spcAft>
                        <a:buFont typeface="Symbol" panose="05050102010706020507" pitchFamily="18" charset="2"/>
                        <a:buNone/>
                      </a:pPr>
                      <a:r>
                        <a:rPr lang="en-GB" sz="1600" b="1" dirty="0">
                          <a:effectLst/>
                          <a:latin typeface="Calibri" panose="020F0502020204030204" pitchFamily="34" charset="0"/>
                          <a:ea typeface="Calibri" panose="020F0502020204030204" pitchFamily="34" charset="0"/>
                          <a:cs typeface="Symbol" panose="05050102010706020507" pitchFamily="18" charset="2"/>
                        </a:rPr>
                        <a:t>Actions and Owners</a:t>
                      </a:r>
                    </a:p>
                    <a:p>
                      <a:pPr marL="342900" lvl="0" indent="-342900">
                        <a:lnSpc>
                          <a:spcPct val="107000"/>
                        </a:lnSpc>
                        <a:spcAft>
                          <a:spcPts val="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Symbol" panose="05050102010706020507" pitchFamily="18" charset="2"/>
                        </a:rPr>
                        <a:t>Provide</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and promote effective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guidance on the safe operation of construction sites </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and for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tradespeople working in homes</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as well as for merchants and suppliers and ancillary functions such as site sales offices, and develop and roll out training for workers on implementing safe procedures for working on construction sites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HMG/Industry/CITB</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p>
                    <a:p>
                      <a:pPr marL="342900" lvl="0" indent="-342900">
                        <a:lnSpc>
                          <a:spcPct val="107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Provide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test, track and trace services </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for the construction workforce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HMG/Industry</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6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Confirm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timescales for public sector near to market schemes across housing and infrastructure</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(Q3/4 2020). Public sector clients to expedite design and planning phases of projects in their pipeline, and monitor the progress of these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All public sector clients</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6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Private sector clients to confirm their anticipated level of investment over the life of the Plan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Private Sector Clients</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a:t>
                      </a:r>
                      <a:endParaRPr lang="en-GB" sz="16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Share information about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material and product supply and demand </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across construction firms, materials and product producers and merchants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CLC Task Force/BEIS</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6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Extend working hours on sites where reasonable to do so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HMG/local authorities</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6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Extend planning expiry dates and explore other flexibilities, so permissions are not lost due to Covid19 disruption, and ensure the planning system continues to operate and facilitate development (</a:t>
                      </a:r>
                      <a:r>
                        <a:rPr lang="en-GB" sz="16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HMG/local authorities</a:t>
                      </a:r>
                      <a:r>
                        <a:rPr lang="en-GB" sz="16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6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tc>
                <a:extLst>
                  <a:ext uri="{0D108BD9-81ED-4DB2-BD59-A6C34878D82A}">
                    <a16:rowId xmlns:a16="http://schemas.microsoft.com/office/drawing/2014/main" val="589943689"/>
                  </a:ext>
                </a:extLst>
              </a:tr>
            </a:tbl>
          </a:graphicData>
        </a:graphic>
      </p:graphicFrame>
      <p:sp>
        <p:nvSpPr>
          <p:cNvPr id="15" name="Rectangle 14">
            <a:extLst>
              <a:ext uri="{FF2B5EF4-FFF2-40B4-BE49-F238E27FC236}">
                <a16:creationId xmlns:a16="http://schemas.microsoft.com/office/drawing/2014/main" id="{18C1E0FF-ED0A-42AF-BABC-90D60642D85F}"/>
              </a:ext>
            </a:extLst>
          </p:cNvPr>
          <p:cNvSpPr/>
          <p:nvPr/>
        </p:nvSpPr>
        <p:spPr>
          <a:xfrm>
            <a:off x="238772" y="338000"/>
            <a:ext cx="925620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p>
        </p:txBody>
      </p:sp>
      <p:sp>
        <p:nvSpPr>
          <p:cNvPr id="2" name="Slide Number Placeholder 1">
            <a:extLst>
              <a:ext uri="{FF2B5EF4-FFF2-40B4-BE49-F238E27FC236}">
                <a16:creationId xmlns:a16="http://schemas.microsoft.com/office/drawing/2014/main" id="{0D528D17-7ED9-448B-839F-4814244501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8737-08B6-4E2A-BB86-BC8B5A74381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p:cNvSpPr/>
          <p:nvPr/>
        </p:nvSpPr>
        <p:spPr>
          <a:xfrm>
            <a:off x="355002" y="5481734"/>
            <a:ext cx="11629017" cy="7670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355002" y="5460332"/>
            <a:ext cx="116290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Outcomes &amp;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Reactivating the construction ecosystem will stimulate economic activity and employment across the UK and benefit other sectors.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Developing a pipeline of projects will give industry the confidence activity can be sustained.  </a:t>
            </a:r>
          </a:p>
        </p:txBody>
      </p:sp>
    </p:spTree>
    <p:extLst>
      <p:ext uri="{BB962C8B-B14F-4D97-AF65-F5344CB8AC3E}">
        <p14:creationId xmlns:p14="http://schemas.microsoft.com/office/powerpoint/2010/main" val="104264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223" y="5368295"/>
            <a:ext cx="918102" cy="487619"/>
          </a:xfrm>
          <a:prstGeom prst="rect">
            <a:avLst/>
          </a:prstGeom>
        </p:spPr>
      </p:pic>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910" y="6108198"/>
            <a:ext cx="1196930" cy="635708"/>
          </a:xfrm>
          <a:prstGeom prst="rect">
            <a:avLst/>
          </a:prstGeom>
        </p:spPr>
      </p:pic>
      <p:sp>
        <p:nvSpPr>
          <p:cNvPr id="20" name="Subtitle 2"/>
          <p:cNvSpPr txBox="1">
            <a:spLocks/>
          </p:cNvSpPr>
          <p:nvPr/>
        </p:nvSpPr>
        <p:spPr>
          <a:xfrm>
            <a:off x="1775520" y="6311858"/>
            <a:ext cx="5410200" cy="303671"/>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Retention Payments in the Construction Industry Consultation </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919536" y="1087789"/>
            <a:ext cx="84249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1">
            <a:extLst>
              <a:ext uri="{FF2B5EF4-FFF2-40B4-BE49-F238E27FC236}">
                <a16:creationId xmlns:a16="http://schemas.microsoft.com/office/drawing/2014/main" id="{7BDEAC08-7653-4D3F-85CE-FAA1961AB593}"/>
              </a:ext>
            </a:extLst>
          </p:cNvPr>
          <p:cNvSpPr txBox="1">
            <a:spLocks/>
          </p:cNvSpPr>
          <p:nvPr/>
        </p:nvSpPr>
        <p:spPr>
          <a:xfrm>
            <a:off x="355002" y="6233855"/>
            <a:ext cx="11629017" cy="487620"/>
          </a:xfrm>
          <a:prstGeom prst="rect">
            <a:avLst/>
          </a:prstGeom>
          <a:solidFill>
            <a:srgbClr val="002060"/>
          </a:solidFill>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4B0383DC-C9BF-4987-AFB2-E6FBC2C964A1}"/>
              </a:ext>
            </a:extLst>
          </p:cNvPr>
          <p:cNvGraphicFramePr>
            <a:graphicFrameLocks noGrp="1"/>
          </p:cNvGraphicFramePr>
          <p:nvPr/>
        </p:nvGraphicFramePr>
        <p:xfrm>
          <a:off x="355002" y="554802"/>
          <a:ext cx="11629017" cy="4923696"/>
        </p:xfrm>
        <a:graphic>
          <a:graphicData uri="http://schemas.openxmlformats.org/drawingml/2006/table">
            <a:tbl>
              <a:tblPr firstRow="1" bandRow="1">
                <a:tableStyleId>{F5AB1C69-6EDB-4FF4-983F-18BD219EF322}</a:tableStyleId>
              </a:tblPr>
              <a:tblGrid>
                <a:gridCol w="11629017">
                  <a:extLst>
                    <a:ext uri="{9D8B030D-6E8A-4147-A177-3AD203B41FA5}">
                      <a16:colId xmlns:a16="http://schemas.microsoft.com/office/drawing/2014/main" val="85584465"/>
                    </a:ext>
                  </a:extLst>
                </a:gridCol>
              </a:tblGrid>
              <a:tr h="594520">
                <a:tc>
                  <a:txBody>
                    <a:bodyPr/>
                    <a:lstStyle/>
                    <a:p>
                      <a:pPr lvl="0"/>
                      <a:r>
                        <a:rPr lang="en-GB" sz="1400" b="1" dirty="0">
                          <a:solidFill>
                            <a:schemeClr val="bg1"/>
                          </a:solidFill>
                        </a:rPr>
                        <a:t>Reset 1: </a:t>
                      </a:r>
                      <a:r>
                        <a:rPr lang="en-GB" sz="1400" b="1" kern="1200" dirty="0">
                          <a:solidFill>
                            <a:schemeClr val="lt1"/>
                          </a:solidFill>
                          <a:effectLst/>
                          <a:latin typeface="+mn-lt"/>
                          <a:ea typeface="+mn-ea"/>
                          <a:cs typeface="+mn-cs"/>
                        </a:rPr>
                        <a:t>Demand and Pipeline – demand and supply-side measures to increase workload across infrastructure, construction, housing and domestic  new build and RMI. Develop a robust pipeline of work across the whole construction ecosystem, including contracting, SMEs, merchants and manufacturers.</a:t>
                      </a:r>
                      <a:endParaRPr lang="en-GB" sz="1400" b="1" dirty="0">
                        <a:solidFill>
                          <a:schemeClr val="bg1"/>
                        </a:solidFill>
                      </a:endParaRPr>
                    </a:p>
                  </a:txBody>
                  <a:tcPr>
                    <a:solidFill>
                      <a:schemeClr val="accent4"/>
                    </a:solidFill>
                  </a:tcPr>
                </a:tc>
                <a:extLst>
                  <a:ext uri="{0D108BD9-81ED-4DB2-BD59-A6C34878D82A}">
                    <a16:rowId xmlns:a16="http://schemas.microsoft.com/office/drawing/2014/main" val="1124633369"/>
                  </a:ext>
                </a:extLst>
              </a:tr>
              <a:tr h="1356811">
                <a:tc>
                  <a:txBody>
                    <a:bodyPr/>
                    <a:lstStyle/>
                    <a:p>
                      <a:r>
                        <a:rPr lang="en-GB" sz="1400" b="1" kern="1200" dirty="0">
                          <a:solidFill>
                            <a:schemeClr val="dk1"/>
                          </a:solidFill>
                          <a:effectLst/>
                          <a:latin typeface="+mn-lt"/>
                          <a:ea typeface="+mn-ea"/>
                          <a:cs typeface="+mn-cs"/>
                        </a:rPr>
                        <a:t>Measures to stimulate demand and create a robust pipeline across infrastructure, construction, homes and RMI will give the industry confidence to invest in skills and future capacity – stronger firms will drive growth and prosperity. This should include road, rail, flood defences, utilities, education, healthcare, housing (new build and maintenance), justice, security and defence.</a:t>
                      </a:r>
                    </a:p>
                    <a:p>
                      <a:r>
                        <a:rPr lang="en-GB" sz="1400" b="1" kern="1200" dirty="0">
                          <a:solidFill>
                            <a:schemeClr val="dk1"/>
                          </a:solidFill>
                          <a:effectLst/>
                          <a:latin typeface="+mn-lt"/>
                          <a:ea typeface="+mn-ea"/>
                          <a:cs typeface="+mn-cs"/>
                        </a:rPr>
                        <a:t>Demand interventions are needed to support firms across the industry, including large contractors and their supply chain, independent SMEs, house builders, merchants and manufacturers. The industry needs to be viewed as an ecosystem, where demand from all subsectors supports robust supply chains. The industry will also need support to maintain cashflow during the reset phase and beyond, through a clear pipeline of work and fiscal measures.</a:t>
                      </a:r>
                      <a:endParaRPr lang="en-GB" sz="1400" b="1" dirty="0">
                        <a:solidFill>
                          <a:schemeClr val="tx1"/>
                        </a:solidFill>
                      </a:endParaRPr>
                    </a:p>
                  </a:txBody>
                  <a:tcPr/>
                </a:tc>
                <a:extLst>
                  <a:ext uri="{0D108BD9-81ED-4DB2-BD59-A6C34878D82A}">
                    <a16:rowId xmlns:a16="http://schemas.microsoft.com/office/drawing/2014/main" val="492440819"/>
                  </a:ext>
                </a:extLst>
              </a:tr>
              <a:tr h="2779072">
                <a:tc>
                  <a:txBody>
                    <a:bodyPr/>
                    <a:lstStyle/>
                    <a:p>
                      <a:pPr marL="0" lvl="0" indent="0">
                        <a:lnSpc>
                          <a:spcPct val="107000"/>
                        </a:lnSpc>
                        <a:spcAft>
                          <a:spcPts val="0"/>
                        </a:spcAft>
                        <a:buFont typeface="Symbol" panose="05050102010706020507" pitchFamily="18" charset="2"/>
                        <a:buNone/>
                      </a:pPr>
                      <a:r>
                        <a:rPr lang="en-GB" sz="1400" b="1" dirty="0">
                          <a:effectLst/>
                          <a:latin typeface="Calibri" panose="020F0502020204030204" pitchFamily="34" charset="0"/>
                          <a:ea typeface="Calibri" panose="020F0502020204030204" pitchFamily="34" charset="0"/>
                          <a:cs typeface="Symbol" panose="05050102010706020507" pitchFamily="18" charset="2"/>
                        </a:rPr>
                        <a:t>Actions and Owners</a:t>
                      </a:r>
                    </a:p>
                    <a:p>
                      <a:pPr marL="342900" lvl="0" indent="-342900">
                        <a:lnSpc>
                          <a:spcPct val="107000"/>
                        </a:lnSpc>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Delay implementation of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Reverse Charge VAT</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for 12 months to 1 Oct 2021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4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Project Pipeline</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 Public bodies to publish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revised pipelines of infrastructure projects</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and Government to accelerate the development of business cases and outline designs for social and economic infrastructure, and to expedite procurement and construction of viable projects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a:t>
                      </a:r>
                      <a:endParaRPr lang="en-GB" sz="14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Business cases and procurements need to take account of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constraints and costs</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created by Government guidance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Support home purchasers through the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Help to Buy </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scheme, through extending the physical completion date for purchases that qualify for support under the existing scheme beyond 31 December 2020.</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Building Safety</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 acceleration of the existing ACM cladding remediation programme and new £1bn non-ACM Building Safety Fund to provide a pipeline of early work that will help support the sector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a:t>
                      </a:r>
                    </a:p>
                    <a:p>
                      <a:pPr marL="342900" lvl="0" indent="-342900">
                        <a:lnSpc>
                          <a:spcPct val="107000"/>
                        </a:lnSpc>
                        <a:spcAft>
                          <a:spcPts val="0"/>
                        </a:spcAft>
                        <a:buFont typeface="Symbol" panose="05050102010706020507" pitchFamily="18" charset="2"/>
                        <a:buChar char=""/>
                      </a:pP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Guarantees</a:t>
                      </a:r>
                      <a:r>
                        <a:rPr lang="en-GB" sz="1400" dirty="0">
                          <a:solidFill>
                            <a:srgbClr val="000000"/>
                          </a:solidFill>
                          <a:effectLst/>
                          <a:latin typeface="Calibri" panose="020F0502020204030204" pitchFamily="34" charset="0"/>
                          <a:ea typeface="Times New Roman" panose="02020603050405020304" pitchFamily="18" charset="0"/>
                          <a:cs typeface="Symbol" panose="05050102010706020507" pitchFamily="18" charset="2"/>
                        </a:rPr>
                        <a:t> - Government to commit the remaining £4bn and consider adding further commitments to the 2017 housing guarantees programme, to support social housing, build-to-rent and SME housing delivery. (</a:t>
                      </a: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HMG/Homes England</a:t>
                      </a:r>
                      <a:r>
                        <a:rPr lang="en-GB" sz="1400" dirty="0">
                          <a:solidFill>
                            <a:srgbClr val="000000"/>
                          </a:solidFill>
                          <a:effectLst/>
                          <a:latin typeface="Calibri" panose="020F0502020204030204" pitchFamily="34" charset="0"/>
                          <a:ea typeface="Times New Roman" panose="02020603050405020304" pitchFamily="18" charset="0"/>
                          <a:cs typeface="Symbol" panose="05050102010706020507" pitchFamily="18" charset="2"/>
                        </a:rPr>
                        <a:t>).</a:t>
                      </a:r>
                      <a:endParaRPr lang="en-GB" sz="14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07000"/>
                        </a:lnSpc>
                        <a:spcAft>
                          <a:spcPts val="0"/>
                        </a:spcAft>
                        <a:buFont typeface="Symbol" panose="05050102010706020507" pitchFamily="18" charset="2"/>
                        <a:buChar char=""/>
                      </a:pP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Regeneration</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 - supporting towns, homes and employment to level up the UK, and invest in developing the infrastructure chapters of local growth plans (</a:t>
                      </a:r>
                      <a:r>
                        <a:rPr lang="en-GB" sz="1400" b="1" dirty="0">
                          <a:solidFill>
                            <a:srgbClr val="000000"/>
                          </a:solidFill>
                          <a:effectLst/>
                          <a:latin typeface="Calibri" panose="020F0502020204030204" pitchFamily="34" charset="0"/>
                          <a:ea typeface="Calibri" panose="020F0502020204030204" pitchFamily="34" charset="0"/>
                          <a:cs typeface="Symbol" panose="05050102010706020507" pitchFamily="18" charset="2"/>
                        </a:rPr>
                        <a:t>HMG/LEPS/local authorities/industry</a:t>
                      </a:r>
                      <a:r>
                        <a:rPr lang="en-GB" sz="1400" dirty="0">
                          <a:solidFill>
                            <a:srgbClr val="000000"/>
                          </a:solidFill>
                          <a:effectLst/>
                          <a:latin typeface="Calibri" panose="020F0502020204030204" pitchFamily="34" charset="0"/>
                          <a:ea typeface="Calibri" panose="020F0502020204030204" pitchFamily="34" charset="0"/>
                          <a:cs typeface="Symbol" panose="05050102010706020507" pitchFamily="18" charset="2"/>
                        </a:rPr>
                        <a:t>).</a:t>
                      </a:r>
                      <a:endParaRPr lang="en-GB" sz="1400" dirty="0">
                        <a:effectLst/>
                        <a:latin typeface="Calibri" panose="020F0502020204030204" pitchFamily="34" charset="0"/>
                        <a:ea typeface="Calibri" panose="020F0502020204030204" pitchFamily="34" charset="0"/>
                        <a:cs typeface="Symbol" panose="05050102010706020507" pitchFamily="18" charset="2"/>
                      </a:endParaRPr>
                    </a:p>
                  </a:txBody>
                  <a:tcPr marL="68580" marR="68580" marT="0" marB="0"/>
                </a:tc>
                <a:extLst>
                  <a:ext uri="{0D108BD9-81ED-4DB2-BD59-A6C34878D82A}">
                    <a16:rowId xmlns:a16="http://schemas.microsoft.com/office/drawing/2014/main" val="589943689"/>
                  </a:ext>
                </a:extLst>
              </a:tr>
            </a:tbl>
          </a:graphicData>
        </a:graphic>
      </p:graphicFrame>
      <p:sp>
        <p:nvSpPr>
          <p:cNvPr id="2" name="Slide Number Placeholder 1">
            <a:extLst>
              <a:ext uri="{FF2B5EF4-FFF2-40B4-BE49-F238E27FC236}">
                <a16:creationId xmlns:a16="http://schemas.microsoft.com/office/drawing/2014/main" id="{0D528D17-7ED9-448B-839F-4814244501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8737-08B6-4E2A-BB86-BC8B5A74381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4223" y="5368295"/>
            <a:ext cx="918102" cy="268461"/>
          </a:xfrm>
          <a:prstGeom prst="rect">
            <a:avLst/>
          </a:prstGeom>
        </p:spPr>
      </p:pic>
      <p:sp>
        <p:nvSpPr>
          <p:cNvPr id="14" name="Rectangle 13"/>
          <p:cNvSpPr/>
          <p:nvPr/>
        </p:nvSpPr>
        <p:spPr>
          <a:xfrm>
            <a:off x="355002" y="5495191"/>
            <a:ext cx="11629017" cy="7386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17495" y="5518749"/>
            <a:ext cx="11629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Outcomes &amp;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Higher levels of industry investment in capacity and capability, including investment in training. Reduced cash-flow pressure reduces the risk of insolvency and avoids unsustainable levels of debt. Ensuring investments contribute to net zero, resource efficiency and shared prosperity. </a:t>
            </a:r>
          </a:p>
        </p:txBody>
      </p:sp>
    </p:spTree>
    <p:extLst>
      <p:ext uri="{BB962C8B-B14F-4D97-AF65-F5344CB8AC3E}">
        <p14:creationId xmlns:p14="http://schemas.microsoft.com/office/powerpoint/2010/main" val="297984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223" y="5368295"/>
            <a:ext cx="918102" cy="487619"/>
          </a:xfrm>
          <a:prstGeom prst="rect">
            <a:avLst/>
          </a:prstGeom>
        </p:spPr>
      </p:pic>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3910" y="6108198"/>
            <a:ext cx="1196930" cy="635708"/>
          </a:xfrm>
          <a:prstGeom prst="rect">
            <a:avLst/>
          </a:prstGeom>
        </p:spPr>
      </p:pic>
      <p:sp>
        <p:nvSpPr>
          <p:cNvPr id="20" name="Subtitle 2"/>
          <p:cNvSpPr txBox="1">
            <a:spLocks/>
          </p:cNvSpPr>
          <p:nvPr/>
        </p:nvSpPr>
        <p:spPr>
          <a:xfrm>
            <a:off x="1775520" y="6311858"/>
            <a:ext cx="5410200" cy="303671"/>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Retention Payments in the Construction Industry Consultation </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1919536" y="1087789"/>
            <a:ext cx="84249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oter Placeholder 1">
            <a:extLst>
              <a:ext uri="{FF2B5EF4-FFF2-40B4-BE49-F238E27FC236}">
                <a16:creationId xmlns:a16="http://schemas.microsoft.com/office/drawing/2014/main" id="{7BDEAC08-7653-4D3F-85CE-FAA1961AB593}"/>
              </a:ext>
            </a:extLst>
          </p:cNvPr>
          <p:cNvSpPr txBox="1">
            <a:spLocks/>
          </p:cNvSpPr>
          <p:nvPr/>
        </p:nvSpPr>
        <p:spPr>
          <a:xfrm>
            <a:off x="355002" y="6211147"/>
            <a:ext cx="11629017" cy="533496"/>
          </a:xfrm>
          <a:prstGeom prst="rect">
            <a:avLst/>
          </a:prstGeom>
          <a:solidFill>
            <a:srgbClr val="002060"/>
          </a:solidFill>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4B0383DC-C9BF-4987-AFB2-E6FBC2C964A1}"/>
              </a:ext>
            </a:extLst>
          </p:cNvPr>
          <p:cNvGraphicFramePr>
            <a:graphicFrameLocks noGrp="1"/>
          </p:cNvGraphicFramePr>
          <p:nvPr/>
        </p:nvGraphicFramePr>
        <p:xfrm>
          <a:off x="355002" y="329607"/>
          <a:ext cx="11629017" cy="4803227"/>
        </p:xfrm>
        <a:graphic>
          <a:graphicData uri="http://schemas.openxmlformats.org/drawingml/2006/table">
            <a:tbl>
              <a:tblPr firstRow="1" bandRow="1">
                <a:tableStyleId>{F5AB1C69-6EDB-4FF4-983F-18BD219EF322}</a:tableStyleId>
              </a:tblPr>
              <a:tblGrid>
                <a:gridCol w="11629017">
                  <a:extLst>
                    <a:ext uri="{9D8B030D-6E8A-4147-A177-3AD203B41FA5}">
                      <a16:colId xmlns:a16="http://schemas.microsoft.com/office/drawing/2014/main" val="85584465"/>
                    </a:ext>
                  </a:extLst>
                </a:gridCol>
              </a:tblGrid>
              <a:tr h="888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Reinvent 1: </a:t>
                      </a:r>
                      <a:r>
                        <a:rPr lang="en-GB" sz="1600" b="1" kern="1200" dirty="0">
                          <a:solidFill>
                            <a:schemeClr val="lt1"/>
                          </a:solidFill>
                          <a:effectLst/>
                          <a:latin typeface="+mn-lt"/>
                          <a:ea typeface="+mn-ea"/>
                          <a:cs typeface="+mn-cs"/>
                        </a:rPr>
                        <a:t>Transformation – sustain economic growth through adoption of digital and manufacturing technologies to consistently deliver low carbon, sustainable and better quality outputs and outcomes </a:t>
                      </a:r>
                      <a:endParaRPr lang="en-GB" sz="1600" b="1" dirty="0">
                        <a:solidFill>
                          <a:schemeClr val="bg1"/>
                        </a:solidFill>
                      </a:endParaRPr>
                    </a:p>
                    <a:p>
                      <a:endParaRPr lang="en-GB" sz="1600" dirty="0"/>
                    </a:p>
                  </a:txBody>
                  <a:tcPr>
                    <a:solidFill>
                      <a:srgbClr val="92D050"/>
                    </a:solidFill>
                  </a:tcPr>
                </a:tc>
                <a:extLst>
                  <a:ext uri="{0D108BD9-81ED-4DB2-BD59-A6C34878D82A}">
                    <a16:rowId xmlns:a16="http://schemas.microsoft.com/office/drawing/2014/main" val="1124633369"/>
                  </a:ext>
                </a:extLst>
              </a:tr>
              <a:tr h="633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Adopting digital and manufacturing technologies to transform the industry, the wider built environment and deliver strategic objectives – net zero, levelling up, building safety and industry transformation.</a:t>
                      </a:r>
                    </a:p>
                  </a:txBody>
                  <a:tcPr/>
                </a:tc>
                <a:extLst>
                  <a:ext uri="{0D108BD9-81ED-4DB2-BD59-A6C34878D82A}">
                    <a16:rowId xmlns:a16="http://schemas.microsoft.com/office/drawing/2014/main" val="492440819"/>
                  </a:ext>
                </a:extLst>
              </a:tr>
              <a:tr h="3281258">
                <a:tc>
                  <a:txBody>
                    <a:bodyPr/>
                    <a:lstStyle/>
                    <a:p>
                      <a:r>
                        <a:rPr lang="en-GB" sz="1600" b="1" dirty="0">
                          <a:solidFill>
                            <a:schemeClr val="tx1"/>
                          </a:solidFill>
                        </a:rPr>
                        <a:t>Actions and Owners</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Fully implement </a:t>
                      </a:r>
                      <a:r>
                        <a:rPr lang="en-GB" sz="1600" b="1" kern="1200" dirty="0">
                          <a:solidFill>
                            <a:schemeClr val="dk1"/>
                          </a:solidFill>
                          <a:effectLst/>
                          <a:latin typeface="+mn-lt"/>
                          <a:ea typeface="+mn-ea"/>
                          <a:cs typeface="+mn-cs"/>
                        </a:rPr>
                        <a:t>presumption of offsite</a:t>
                      </a:r>
                      <a:r>
                        <a:rPr lang="en-GB" sz="1600" kern="1200" dirty="0">
                          <a:solidFill>
                            <a:schemeClr val="dk1"/>
                          </a:solidFill>
                          <a:effectLst/>
                          <a:latin typeface="+mn-lt"/>
                          <a:ea typeface="+mn-ea"/>
                          <a:cs typeface="+mn-cs"/>
                        </a:rPr>
                        <a:t>, and seek to increase the number of projects making use of these and the proportion of pre-manufactured value within these projects (</a:t>
                      </a:r>
                      <a:r>
                        <a:rPr lang="en-GB" sz="1600" b="1" kern="1200" dirty="0">
                          <a:solidFill>
                            <a:schemeClr val="dk1"/>
                          </a:solidFill>
                          <a:effectLst/>
                          <a:latin typeface="+mn-lt"/>
                          <a:ea typeface="+mn-ea"/>
                          <a:cs typeface="+mn-cs"/>
                        </a:rPr>
                        <a:t>HMG/public sector clients</a:t>
                      </a:r>
                      <a:r>
                        <a:rPr lang="en-GB" sz="1600" kern="1200" dirty="0">
                          <a:solidFill>
                            <a:schemeClr val="dk1"/>
                          </a:solidFill>
                          <a:effectLst/>
                          <a:latin typeface="+mn-lt"/>
                          <a:ea typeface="+mn-ea"/>
                          <a:cs typeface="+mn-cs"/>
                        </a:rPr>
                        <a:t>).</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Private sector clients to seek to increase the use of offsite manufacturing in the delivery of homes and commercial construction projects, utilising the outputs of the Transforming Construction Challenge, including the development of product platforms for built assets (</a:t>
                      </a:r>
                      <a:r>
                        <a:rPr lang="en-GB" sz="1600" b="1" kern="1200" dirty="0">
                          <a:solidFill>
                            <a:schemeClr val="dk1"/>
                          </a:solidFill>
                          <a:effectLst/>
                          <a:latin typeface="+mn-lt"/>
                          <a:ea typeface="+mn-ea"/>
                          <a:cs typeface="+mn-cs"/>
                        </a:rPr>
                        <a:t>Industry</a:t>
                      </a:r>
                      <a:r>
                        <a:rPr lang="en-GB" sz="1600" kern="1200" dirty="0">
                          <a:solidFill>
                            <a:schemeClr val="dk1"/>
                          </a:solidFill>
                          <a:effectLst/>
                          <a:latin typeface="+mn-lt"/>
                          <a:ea typeface="+mn-ea"/>
                          <a:cs typeface="+mn-cs"/>
                        </a:rPr>
                        <a:t>).</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Embed </a:t>
                      </a:r>
                      <a:r>
                        <a:rPr lang="en-GB" sz="1600" b="1" kern="1200" dirty="0">
                          <a:solidFill>
                            <a:schemeClr val="dk1"/>
                          </a:solidFill>
                          <a:effectLst/>
                          <a:latin typeface="+mn-lt"/>
                          <a:ea typeface="+mn-ea"/>
                          <a:cs typeface="+mn-cs"/>
                        </a:rPr>
                        <a:t>net zero carbon 2030-2050 targets in planned new infrastructure and housing developments</a:t>
                      </a:r>
                      <a:r>
                        <a:rPr lang="en-GB" sz="1600" kern="1200" dirty="0">
                          <a:solidFill>
                            <a:schemeClr val="dk1"/>
                          </a:solidFill>
                          <a:effectLst/>
                          <a:latin typeface="+mn-lt"/>
                          <a:ea typeface="+mn-ea"/>
                          <a:cs typeface="+mn-cs"/>
                        </a:rPr>
                        <a:t>, and in the maintenance and improvement of built assets and homes, develop and utilise digital design, cost and carbon tools to deliver this (</a:t>
                      </a:r>
                      <a:r>
                        <a:rPr lang="en-GB" sz="1600" b="1" kern="1200" dirty="0">
                          <a:solidFill>
                            <a:schemeClr val="dk1"/>
                          </a:solidFill>
                          <a:effectLst/>
                          <a:latin typeface="+mn-lt"/>
                          <a:ea typeface="+mn-ea"/>
                          <a:cs typeface="+mn-cs"/>
                        </a:rPr>
                        <a:t>HMG/Industry</a:t>
                      </a:r>
                      <a:r>
                        <a:rPr lang="en-GB" sz="1600" kern="1200" dirty="0">
                          <a:solidFill>
                            <a:schemeClr val="dk1"/>
                          </a:solidFill>
                          <a:effectLst/>
                          <a:latin typeface="+mn-lt"/>
                          <a:ea typeface="+mn-ea"/>
                          <a:cs typeface="+mn-cs"/>
                        </a:rPr>
                        <a:t>).</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Streamline and digitise the planning and building control systems to make these more efficient and resilient (</a:t>
                      </a:r>
                      <a:r>
                        <a:rPr lang="en-GB" sz="1600" b="1" kern="1200" dirty="0">
                          <a:solidFill>
                            <a:schemeClr val="dk1"/>
                          </a:solidFill>
                          <a:effectLst/>
                          <a:latin typeface="+mn-lt"/>
                          <a:ea typeface="+mn-ea"/>
                          <a:cs typeface="+mn-cs"/>
                        </a:rPr>
                        <a:t>HMG/local authorities</a:t>
                      </a:r>
                      <a:r>
                        <a:rPr lang="en-GB" sz="1600" kern="1200" dirty="0">
                          <a:solidFill>
                            <a:schemeClr val="dk1"/>
                          </a:solidFill>
                          <a:effectLst/>
                          <a:latin typeface="+mn-lt"/>
                          <a:ea typeface="+mn-ea"/>
                          <a:cs typeface="+mn-cs"/>
                        </a:rPr>
                        <a:t>). </a:t>
                      </a:r>
                    </a:p>
                    <a:p>
                      <a:pPr marL="285750" indent="-285750">
                        <a:buFont typeface="Arial" panose="020B0604020202020204" pitchFamily="34" charset="0"/>
                        <a:buChar char="•"/>
                      </a:pPr>
                      <a:r>
                        <a:rPr lang="en-GB" sz="1600" kern="1200" dirty="0">
                          <a:solidFill>
                            <a:schemeClr val="dk1"/>
                          </a:solidFill>
                          <a:effectLst/>
                          <a:latin typeface="+mn-lt"/>
                          <a:ea typeface="+mn-ea"/>
                          <a:cs typeface="+mn-cs"/>
                        </a:rPr>
                        <a:t>Increase exports, with an initial focus on professional services (architecture, engineering, digital technology) to increase the competitiveness and market reach of UK firms (</a:t>
                      </a:r>
                      <a:r>
                        <a:rPr lang="en-GB" sz="1600" b="1" kern="1200" dirty="0">
                          <a:solidFill>
                            <a:schemeClr val="dk1"/>
                          </a:solidFill>
                          <a:effectLst/>
                          <a:latin typeface="+mn-lt"/>
                          <a:ea typeface="+mn-ea"/>
                          <a:cs typeface="+mn-cs"/>
                        </a:rPr>
                        <a:t>HMG/Industry</a:t>
                      </a:r>
                      <a:r>
                        <a:rPr lang="en-GB" sz="1600" kern="1200" dirty="0">
                          <a:solidFill>
                            <a:schemeClr val="dk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kern="1200" noProof="0" dirty="0">
                          <a:solidFill>
                            <a:schemeClr val="tx1"/>
                          </a:solidFill>
                          <a:effectLst/>
                        </a:rPr>
                        <a:t>Embed building safety requirements into new high-risk residential buildings (HRRBs) and ensure legacy stock is brought up to standard</a:t>
                      </a:r>
                      <a:r>
                        <a:rPr lang="en-GB" sz="1600" b="0" i="0" u="sng" strike="noStrike" kern="1200" noProof="0" dirty="0">
                          <a:solidFill>
                            <a:schemeClr val="tx1"/>
                          </a:solidFill>
                          <a:effectLst/>
                        </a:rPr>
                        <a:t> </a:t>
                      </a:r>
                      <a:r>
                        <a:rPr lang="en-GB" sz="1600" b="0" i="0" u="none" strike="noStrike" kern="1200" noProof="0" dirty="0">
                          <a:solidFill>
                            <a:schemeClr val="tx1"/>
                          </a:solidFill>
                          <a:effectLst/>
                        </a:rPr>
                        <a:t>(</a:t>
                      </a:r>
                      <a:r>
                        <a:rPr lang="en-GB" sz="1600" b="1" i="0" u="none" strike="noStrike" kern="1200" noProof="0" dirty="0">
                          <a:solidFill>
                            <a:schemeClr val="tx1"/>
                          </a:solidFill>
                          <a:effectLst/>
                        </a:rPr>
                        <a:t>HMG/Industry</a:t>
                      </a:r>
                      <a:r>
                        <a:rPr lang="en-GB" sz="1600" b="0" i="0" u="none" strike="noStrike" kern="1200" noProof="0" dirty="0">
                          <a:solidFill>
                            <a:schemeClr val="tx1"/>
                          </a:solidFill>
                          <a:effectLst/>
                        </a:rPr>
                        <a:t>)</a:t>
                      </a:r>
                    </a:p>
                  </a:txBody>
                  <a:tcPr/>
                </a:tc>
                <a:extLst>
                  <a:ext uri="{0D108BD9-81ED-4DB2-BD59-A6C34878D82A}">
                    <a16:rowId xmlns:a16="http://schemas.microsoft.com/office/drawing/2014/main" val="589943689"/>
                  </a:ext>
                </a:extLst>
              </a:tr>
            </a:tbl>
          </a:graphicData>
        </a:graphic>
      </p:graphicFrame>
      <p:sp>
        <p:nvSpPr>
          <p:cNvPr id="2" name="Slide Number Placeholder 1">
            <a:extLst>
              <a:ext uri="{FF2B5EF4-FFF2-40B4-BE49-F238E27FC236}">
                <a16:creationId xmlns:a16="http://schemas.microsoft.com/office/drawing/2014/main" id="{76264D7F-1EC4-4E42-85B6-36BA0E4BEC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8737-08B6-4E2A-BB86-BC8B5A74381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angle 13"/>
          <p:cNvSpPr/>
          <p:nvPr/>
        </p:nvSpPr>
        <p:spPr>
          <a:xfrm>
            <a:off x="355002" y="5156003"/>
            <a:ext cx="11629017" cy="108928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55002" y="5162039"/>
            <a:ext cx="1162901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Outcomes &amp;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Adopting digital and manufacturing technologies at scale has the potential to transform construction productivity, with efficiencies estimated to be worth £7-15bn pa, and delivering high-quality, better-performing buildings for clients.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Reducing dependency on labour will create a more innovative, resilient and sustainable industry.</a:t>
            </a:r>
          </a:p>
        </p:txBody>
      </p:sp>
    </p:spTree>
    <p:extLst>
      <p:ext uri="{BB962C8B-B14F-4D97-AF65-F5344CB8AC3E}">
        <p14:creationId xmlns:p14="http://schemas.microsoft.com/office/powerpoint/2010/main" val="2540496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7" y="380995"/>
            <a:ext cx="5640102"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Recovery Plan Outputs</a:t>
            </a:r>
          </a:p>
        </p:txBody>
      </p:sp>
      <p:sp>
        <p:nvSpPr>
          <p:cNvPr id="10" name="TextBox 9">
            <a:extLst>
              <a:ext uri="{FF2B5EF4-FFF2-40B4-BE49-F238E27FC236}">
                <a16:creationId xmlns:a16="http://schemas.microsoft.com/office/drawing/2014/main" id="{8FCBDF4F-A134-428E-8E45-255C5B6D7558}"/>
              </a:ext>
            </a:extLst>
          </p:cNvPr>
          <p:cNvSpPr txBox="1"/>
          <p:nvPr/>
        </p:nvSpPr>
        <p:spPr>
          <a:xfrm>
            <a:off x="126122" y="1143138"/>
            <a:ext cx="5695200" cy="4099840"/>
          </a:xfrm>
          <a:prstGeom prst="rect">
            <a:avLst/>
          </a:prstGeom>
          <a:noFill/>
        </p:spPr>
        <p:txBody>
          <a:bodyPr wrap="square" rtlCol="0">
            <a:spAutoFit/>
          </a:bodyPr>
          <a:lstStyle/>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Valuable </a:t>
            </a:r>
            <a:r>
              <a:rPr lang="en-US" sz="2604" b="1" dirty="0">
                <a:solidFill>
                  <a:srgbClr val="006881"/>
                </a:solidFill>
                <a:latin typeface="Verdana" charset="0"/>
                <a:ea typeface="Verdana" charset="0"/>
                <a:cs typeface="Verdana" charset="0"/>
              </a:rPr>
              <a:t>investment outcomes </a:t>
            </a:r>
            <a:r>
              <a:rPr lang="en-US" sz="2604" dirty="0">
                <a:solidFill>
                  <a:srgbClr val="006881"/>
                </a:solidFill>
                <a:latin typeface="Verdana" charset="0"/>
                <a:ea typeface="Verdana" charset="0"/>
                <a:cs typeface="Verdana" charset="0"/>
              </a:rPr>
              <a:t>– economic and social infrastructure</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Reducing </a:t>
            </a:r>
            <a:r>
              <a:rPr lang="en-US" sz="2604" b="1" dirty="0">
                <a:solidFill>
                  <a:srgbClr val="006881"/>
                </a:solidFill>
                <a:latin typeface="Verdana" charset="0"/>
                <a:ea typeface="Verdana" charset="0"/>
                <a:cs typeface="Verdana" charset="0"/>
              </a:rPr>
              <a:t>carbon emissions </a:t>
            </a:r>
            <a:r>
              <a:rPr lang="en-US" sz="2604" dirty="0">
                <a:solidFill>
                  <a:srgbClr val="006881"/>
                </a:solidFill>
                <a:latin typeface="Verdana" charset="0"/>
                <a:ea typeface="Verdana" charset="0"/>
                <a:cs typeface="Verdana" charset="0"/>
              </a:rPr>
              <a:t>and improving the sustainability of the sector </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Meeting </a:t>
            </a:r>
            <a:r>
              <a:rPr lang="en-US" sz="2604" b="1" dirty="0">
                <a:solidFill>
                  <a:srgbClr val="006881"/>
                </a:solidFill>
                <a:latin typeface="Verdana" charset="0"/>
                <a:ea typeface="Verdana" charset="0"/>
                <a:cs typeface="Verdana" charset="0"/>
              </a:rPr>
              <a:t>societal needs </a:t>
            </a:r>
            <a:r>
              <a:rPr lang="en-US" sz="2604" dirty="0">
                <a:solidFill>
                  <a:srgbClr val="006881"/>
                </a:solidFill>
                <a:latin typeface="Verdana" charset="0"/>
                <a:ea typeface="Verdana" charset="0"/>
                <a:cs typeface="Verdana" charset="0"/>
              </a:rPr>
              <a:t>including safer housing</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Supporting </a:t>
            </a:r>
            <a:r>
              <a:rPr lang="en-US" sz="2604" b="1" dirty="0">
                <a:solidFill>
                  <a:srgbClr val="006881"/>
                </a:solidFill>
                <a:latin typeface="Verdana" charset="0"/>
                <a:ea typeface="Verdana" charset="0"/>
                <a:cs typeface="Verdana" charset="0"/>
              </a:rPr>
              <a:t>regional recovery </a:t>
            </a:r>
            <a:r>
              <a:rPr lang="en-US" sz="2604" dirty="0">
                <a:solidFill>
                  <a:srgbClr val="006881"/>
                </a:solidFill>
                <a:latin typeface="Verdana" charset="0"/>
                <a:ea typeface="Verdana" charset="0"/>
                <a:cs typeface="Verdana" charset="0"/>
              </a:rPr>
              <a:t>and prosperity</a:t>
            </a:r>
          </a:p>
        </p:txBody>
      </p:sp>
      <p:sp>
        <p:nvSpPr>
          <p:cNvPr id="13" name="TextBox 12">
            <a:extLst>
              <a:ext uri="{FF2B5EF4-FFF2-40B4-BE49-F238E27FC236}">
                <a16:creationId xmlns:a16="http://schemas.microsoft.com/office/drawing/2014/main" id="{42DC71E3-80AF-4DD1-A427-3DF1E1DF11A4}"/>
              </a:ext>
            </a:extLst>
          </p:cNvPr>
          <p:cNvSpPr txBox="1"/>
          <p:nvPr/>
        </p:nvSpPr>
        <p:spPr>
          <a:xfrm>
            <a:off x="6227379" y="1143138"/>
            <a:ext cx="5694241" cy="4129977"/>
          </a:xfrm>
          <a:prstGeom prst="rect">
            <a:avLst/>
          </a:prstGeom>
          <a:noFill/>
        </p:spPr>
        <p:txBody>
          <a:bodyPr wrap="square" rtlCol="0">
            <a:spAutoFit/>
          </a:bodyPr>
          <a:lstStyle/>
          <a:p>
            <a:pPr marL="446662" indent="-446662" defTabSz="877839">
              <a:buFont typeface="Arial" panose="020B0604020202020204" pitchFamily="34" charset="0"/>
              <a:buChar char="•"/>
            </a:pPr>
            <a:r>
              <a:rPr lang="en-GB" sz="2604" dirty="0">
                <a:solidFill>
                  <a:srgbClr val="006881"/>
                </a:solidFill>
                <a:latin typeface="Verdana" charset="0"/>
                <a:ea typeface="Verdana" charset="0"/>
              </a:rPr>
              <a:t>Transforming our </a:t>
            </a:r>
            <a:r>
              <a:rPr lang="en-GB" sz="2604" b="1" dirty="0">
                <a:solidFill>
                  <a:srgbClr val="006881"/>
                </a:solidFill>
                <a:latin typeface="Verdana" charset="0"/>
                <a:ea typeface="Verdana" charset="0"/>
              </a:rPr>
              <a:t>business model</a:t>
            </a:r>
            <a:r>
              <a:rPr lang="en-GB" sz="2604" dirty="0">
                <a:solidFill>
                  <a:srgbClr val="006881"/>
                </a:solidFill>
                <a:latin typeface="Verdana" charset="0"/>
                <a:ea typeface="Verdana" charset="0"/>
              </a:rPr>
              <a:t> to create a more collaborative, fairer and resilient industry</a:t>
            </a:r>
            <a:r>
              <a:rPr lang="en-GB" sz="2800" dirty="0"/>
              <a:t>, </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Create an </a:t>
            </a:r>
            <a:r>
              <a:rPr lang="en-US" sz="2604" b="1" dirty="0">
                <a:solidFill>
                  <a:srgbClr val="006881"/>
                </a:solidFill>
                <a:latin typeface="Verdana" charset="0"/>
                <a:ea typeface="Verdana" charset="0"/>
                <a:cs typeface="Verdana" charset="0"/>
              </a:rPr>
              <a:t>innovation culture </a:t>
            </a:r>
            <a:r>
              <a:rPr lang="en-US" sz="2604" dirty="0">
                <a:solidFill>
                  <a:srgbClr val="006881"/>
                </a:solidFill>
                <a:latin typeface="Verdana" charset="0"/>
                <a:ea typeface="Verdana" charset="0"/>
                <a:cs typeface="Verdana" charset="0"/>
              </a:rPr>
              <a:t>to deliver higher performance and productivity</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Invest in </a:t>
            </a:r>
            <a:r>
              <a:rPr lang="en-US" sz="2604" b="1" dirty="0">
                <a:solidFill>
                  <a:srgbClr val="006881"/>
                </a:solidFill>
                <a:latin typeface="Verdana" charset="0"/>
                <a:ea typeface="Verdana" charset="0"/>
                <a:cs typeface="Verdana" charset="0"/>
              </a:rPr>
              <a:t>skills, training and industry diversity</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Increase industry exports</a:t>
            </a:r>
          </a:p>
        </p:txBody>
      </p:sp>
    </p:spTree>
    <p:extLst>
      <p:ext uri="{BB962C8B-B14F-4D97-AF65-F5344CB8AC3E}">
        <p14:creationId xmlns:p14="http://schemas.microsoft.com/office/powerpoint/2010/main" val="19264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9" y="907482"/>
            <a:ext cx="5640102"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Outline</a:t>
            </a:r>
          </a:p>
        </p:txBody>
      </p:sp>
      <p:sp>
        <p:nvSpPr>
          <p:cNvPr id="10" name="TextBox 9">
            <a:extLst>
              <a:ext uri="{FF2B5EF4-FFF2-40B4-BE49-F238E27FC236}">
                <a16:creationId xmlns:a16="http://schemas.microsoft.com/office/drawing/2014/main" id="{8FCBDF4F-A134-428E-8E45-255C5B6D7558}"/>
              </a:ext>
            </a:extLst>
          </p:cNvPr>
          <p:cNvSpPr txBox="1"/>
          <p:nvPr/>
        </p:nvSpPr>
        <p:spPr>
          <a:xfrm>
            <a:off x="455898" y="1720077"/>
            <a:ext cx="8393811" cy="2311402"/>
          </a:xfrm>
          <a:prstGeom prst="rect">
            <a:avLst/>
          </a:prstGeom>
          <a:noFill/>
        </p:spPr>
        <p:txBody>
          <a:bodyPr wrap="square" rtlCol="0">
            <a:spAutoFit/>
          </a:bodyPr>
          <a:lstStyle/>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Construction and the lockdown in England</a:t>
            </a:r>
          </a:p>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CLC recap</a:t>
            </a:r>
          </a:p>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CLC role in the Covid-19 crisis</a:t>
            </a:r>
          </a:p>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Recovery plan</a:t>
            </a:r>
          </a:p>
        </p:txBody>
      </p:sp>
    </p:spTree>
    <p:extLst>
      <p:ext uri="{BB962C8B-B14F-4D97-AF65-F5344CB8AC3E}">
        <p14:creationId xmlns:p14="http://schemas.microsoft.com/office/powerpoint/2010/main" val="169591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5941"/>
            <a:ext cx="12192001" cy="86479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441"/>
            <a:ext cx="3448808" cy="1862823"/>
          </a:xfrm>
          <a:prstGeom prst="rect">
            <a:avLst/>
          </a:prstGeom>
        </p:spPr>
      </p:pic>
      <p:sp>
        <p:nvSpPr>
          <p:cNvPr id="15" name="TextBox 14">
            <a:extLst>
              <a:ext uri="{FF2B5EF4-FFF2-40B4-BE49-F238E27FC236}">
                <a16:creationId xmlns:a16="http://schemas.microsoft.com/office/drawing/2014/main" id="{92F32094-DC4D-4C51-9327-1A0D062CA236}"/>
              </a:ext>
            </a:extLst>
          </p:cNvPr>
          <p:cNvSpPr txBox="1"/>
          <p:nvPr/>
        </p:nvSpPr>
        <p:spPr>
          <a:xfrm>
            <a:off x="217478" y="2188146"/>
            <a:ext cx="11757041" cy="653577"/>
          </a:xfrm>
          <a:prstGeom prst="rect">
            <a:avLst/>
          </a:prstGeom>
          <a:noFill/>
        </p:spPr>
        <p:txBody>
          <a:bodyPr wrap="square" rtlCol="0">
            <a:spAutoFit/>
          </a:bodyP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3647" b="0" i="0" u="none" strike="noStrike" kern="1200" cap="none" spc="0" normalizeH="0" baseline="0" noProof="0" dirty="0">
                <a:ln>
                  <a:noFill/>
                </a:ln>
                <a:solidFill>
                  <a:prstClr val="white"/>
                </a:solidFill>
                <a:effectLst/>
                <a:uLnTx/>
                <a:uFillTx/>
                <a:latin typeface="Verdana" charset="0"/>
                <a:ea typeface="Verdana" charset="0"/>
                <a:cs typeface="+mn-cs"/>
              </a:rPr>
              <a:t>Q&amp;A</a:t>
            </a:r>
            <a:endParaRPr kumimoji="0" lang="en-US" sz="3647" b="0" i="0" u="none" strike="noStrike" kern="1200" cap="none" spc="0" normalizeH="0" baseline="0" noProof="0" dirty="0">
              <a:ln>
                <a:noFill/>
              </a:ln>
              <a:solidFill>
                <a:prstClr val="white"/>
              </a:solidFill>
              <a:effectLst/>
              <a:uLnTx/>
              <a:uFillTx/>
              <a:latin typeface="Verdana" charset="0"/>
              <a:ea typeface="Verdana" charset="0"/>
              <a:cs typeface="+mn-cs"/>
            </a:endParaRPr>
          </a:p>
        </p:txBody>
      </p:sp>
    </p:spTree>
    <p:extLst>
      <p:ext uri="{BB962C8B-B14F-4D97-AF65-F5344CB8AC3E}">
        <p14:creationId xmlns:p14="http://schemas.microsoft.com/office/powerpoint/2010/main" val="181427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9" y="907482"/>
            <a:ext cx="11135210"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Construction and the lockdown in England</a:t>
            </a:r>
          </a:p>
        </p:txBody>
      </p:sp>
      <p:sp>
        <p:nvSpPr>
          <p:cNvPr id="10" name="TextBox 9">
            <a:extLst>
              <a:ext uri="{FF2B5EF4-FFF2-40B4-BE49-F238E27FC236}">
                <a16:creationId xmlns:a16="http://schemas.microsoft.com/office/drawing/2014/main" id="{8FCBDF4F-A134-428E-8E45-255C5B6D7558}"/>
              </a:ext>
            </a:extLst>
          </p:cNvPr>
          <p:cNvSpPr txBox="1"/>
          <p:nvPr/>
        </p:nvSpPr>
        <p:spPr>
          <a:xfrm>
            <a:off x="455898" y="1720077"/>
            <a:ext cx="11135209" cy="3514039"/>
          </a:xfrm>
          <a:prstGeom prst="rect">
            <a:avLst/>
          </a:prstGeom>
          <a:noFill/>
        </p:spPr>
        <p:txBody>
          <a:bodyPr wrap="square" rtlCol="0">
            <a:spAutoFit/>
          </a:bodyPr>
          <a:lstStyle/>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Government guidance confirms that all construction sites should remain open</a:t>
            </a:r>
          </a:p>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SOP v6 is the current version</a:t>
            </a:r>
          </a:p>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Repair and maintenance work can continue following the “Work Safe, Build Safe” guidance</a:t>
            </a:r>
          </a:p>
          <a:p>
            <a:pPr marL="372218" indent="-372218" defTabSz="877839">
              <a:spcBef>
                <a:spcPts val="782"/>
              </a:spcBef>
              <a:spcAft>
                <a:spcPts val="782"/>
              </a:spcAft>
              <a:buFont typeface="Arial" panose="020B0604020202020204" pitchFamily="34" charset="0"/>
              <a:buChar char="•"/>
            </a:pPr>
            <a:r>
              <a:rPr lang="en-GB" sz="2605" dirty="0">
                <a:solidFill>
                  <a:srgbClr val="398498"/>
                </a:solidFill>
                <a:latin typeface="Verdana" panose="020B0604030504040204" pitchFamily="34" charset="0"/>
                <a:ea typeface="Verdana" panose="020B0604030504040204" pitchFamily="34" charset="0"/>
              </a:rPr>
              <a:t>The materials supply chain including Builders’ Merchants are operating normally</a:t>
            </a:r>
          </a:p>
        </p:txBody>
      </p:sp>
    </p:spTree>
    <p:extLst>
      <p:ext uri="{BB962C8B-B14F-4D97-AF65-F5344CB8AC3E}">
        <p14:creationId xmlns:p14="http://schemas.microsoft.com/office/powerpoint/2010/main" val="155019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5941"/>
            <a:ext cx="12192001" cy="86479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441"/>
            <a:ext cx="3448808" cy="1862823"/>
          </a:xfrm>
          <a:prstGeom prst="rect">
            <a:avLst/>
          </a:prstGeom>
        </p:spPr>
      </p:pic>
      <p:pic>
        <p:nvPicPr>
          <p:cNvPr id="7" name="Picture 6">
            <a:extLst>
              <a:ext uri="{FF2B5EF4-FFF2-40B4-BE49-F238E27FC236}">
                <a16:creationId xmlns:a16="http://schemas.microsoft.com/office/drawing/2014/main" id="{7EDC3CBA-E731-4716-A53D-F7DEEE8B01D3}"/>
              </a:ext>
            </a:extLst>
          </p:cNvPr>
          <p:cNvPicPr>
            <a:picLocks noChangeAspect="1"/>
          </p:cNvPicPr>
          <p:nvPr/>
        </p:nvPicPr>
        <p:blipFill>
          <a:blip r:embed="rId4"/>
          <a:stretch>
            <a:fillRect/>
          </a:stretch>
        </p:blipFill>
        <p:spPr>
          <a:xfrm>
            <a:off x="169280" y="3625855"/>
            <a:ext cx="2293293" cy="3246426"/>
          </a:xfrm>
          <a:prstGeom prst="rect">
            <a:avLst/>
          </a:prstGeom>
        </p:spPr>
      </p:pic>
      <p:pic>
        <p:nvPicPr>
          <p:cNvPr id="8" name="Picture 7">
            <a:extLst>
              <a:ext uri="{FF2B5EF4-FFF2-40B4-BE49-F238E27FC236}">
                <a16:creationId xmlns:a16="http://schemas.microsoft.com/office/drawing/2014/main" id="{740C5608-F98D-4B4F-9354-1143BAC074B8}"/>
              </a:ext>
            </a:extLst>
          </p:cNvPr>
          <p:cNvPicPr>
            <a:picLocks noChangeAspect="1"/>
          </p:cNvPicPr>
          <p:nvPr/>
        </p:nvPicPr>
        <p:blipFill>
          <a:blip r:embed="rId5"/>
          <a:stretch>
            <a:fillRect/>
          </a:stretch>
        </p:blipFill>
        <p:spPr>
          <a:xfrm>
            <a:off x="2631855" y="3642439"/>
            <a:ext cx="4579328" cy="3246426"/>
          </a:xfrm>
          <a:prstGeom prst="rect">
            <a:avLst/>
          </a:prstGeom>
        </p:spPr>
      </p:pic>
      <p:pic>
        <p:nvPicPr>
          <p:cNvPr id="9" name="Picture 8">
            <a:extLst>
              <a:ext uri="{FF2B5EF4-FFF2-40B4-BE49-F238E27FC236}">
                <a16:creationId xmlns:a16="http://schemas.microsoft.com/office/drawing/2014/main" id="{35DEB331-B3BE-4D5C-B101-B11C98CED689}"/>
              </a:ext>
            </a:extLst>
          </p:cNvPr>
          <p:cNvPicPr>
            <a:picLocks noChangeAspect="1"/>
          </p:cNvPicPr>
          <p:nvPr/>
        </p:nvPicPr>
        <p:blipFill>
          <a:blip r:embed="rId6"/>
          <a:stretch>
            <a:fillRect/>
          </a:stretch>
        </p:blipFill>
        <p:spPr>
          <a:xfrm>
            <a:off x="7350096" y="3642439"/>
            <a:ext cx="2283462" cy="3246426"/>
          </a:xfrm>
          <a:prstGeom prst="rect">
            <a:avLst/>
          </a:prstGeom>
        </p:spPr>
      </p:pic>
      <p:sp>
        <p:nvSpPr>
          <p:cNvPr id="13" name="Rectangle 12">
            <a:extLst>
              <a:ext uri="{FF2B5EF4-FFF2-40B4-BE49-F238E27FC236}">
                <a16:creationId xmlns:a16="http://schemas.microsoft.com/office/drawing/2014/main" id="{1B0CDC5B-8D2A-47B7-BAF5-39C929E657B4}"/>
              </a:ext>
            </a:extLst>
          </p:cNvPr>
          <p:cNvSpPr/>
          <p:nvPr/>
        </p:nvSpPr>
        <p:spPr>
          <a:xfrm>
            <a:off x="9843040" y="3642655"/>
            <a:ext cx="2083282" cy="3246426"/>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75751"/>
            <a:r>
              <a:rPr lang="en-GB" sz="2267" dirty="0">
                <a:solidFill>
                  <a:srgbClr val="1D1D1D"/>
                </a:solidFill>
                <a:latin typeface="Arial"/>
              </a:rPr>
              <a:t>Place holder</a:t>
            </a:r>
          </a:p>
        </p:txBody>
      </p:sp>
      <p:pic>
        <p:nvPicPr>
          <p:cNvPr id="14" name="Picture 13">
            <a:extLst>
              <a:ext uri="{FF2B5EF4-FFF2-40B4-BE49-F238E27FC236}">
                <a16:creationId xmlns:a16="http://schemas.microsoft.com/office/drawing/2014/main" id="{D8D685DD-AAB3-4094-918E-9217D3C5DF8E}"/>
              </a:ext>
            </a:extLst>
          </p:cNvPr>
          <p:cNvPicPr>
            <a:picLocks noChangeAspect="1"/>
          </p:cNvPicPr>
          <p:nvPr/>
        </p:nvPicPr>
        <p:blipFill>
          <a:blip r:embed="rId7"/>
          <a:stretch>
            <a:fillRect/>
          </a:stretch>
        </p:blipFill>
        <p:spPr>
          <a:xfrm>
            <a:off x="9843040" y="3990008"/>
            <a:ext cx="2083282" cy="2416310"/>
          </a:xfrm>
          <a:prstGeom prst="rect">
            <a:avLst/>
          </a:prstGeom>
        </p:spPr>
      </p:pic>
      <p:sp>
        <p:nvSpPr>
          <p:cNvPr id="15" name="TextBox 14">
            <a:extLst>
              <a:ext uri="{FF2B5EF4-FFF2-40B4-BE49-F238E27FC236}">
                <a16:creationId xmlns:a16="http://schemas.microsoft.com/office/drawing/2014/main" id="{92F32094-DC4D-4C51-9327-1A0D062CA236}"/>
              </a:ext>
            </a:extLst>
          </p:cNvPr>
          <p:cNvSpPr txBox="1"/>
          <p:nvPr/>
        </p:nvSpPr>
        <p:spPr>
          <a:xfrm>
            <a:off x="169280" y="1984946"/>
            <a:ext cx="11757041" cy="653577"/>
          </a:xfrm>
          <a:prstGeom prst="rect">
            <a:avLst/>
          </a:prstGeom>
          <a:noFill/>
        </p:spPr>
        <p:txBody>
          <a:bodyPr wrap="square" rtlCol="0">
            <a:spAutoFit/>
          </a:bodyPr>
          <a:lstStyle/>
          <a:p>
            <a:pPr algn="ctr" defTabSz="877839"/>
            <a:r>
              <a:rPr lang="en-GB" sz="3647" dirty="0">
                <a:solidFill>
                  <a:prstClr val="white"/>
                </a:solidFill>
                <a:latin typeface="Verdana" charset="0"/>
                <a:ea typeface="Verdana" charset="0"/>
              </a:rPr>
              <a:t>CLC Recap</a:t>
            </a:r>
            <a:endParaRPr lang="en-US" sz="3647" dirty="0">
              <a:solidFill>
                <a:prstClr val="white"/>
              </a:solidFill>
              <a:latin typeface="Verdana" charset="0"/>
              <a:ea typeface="Verdana" charset="0"/>
            </a:endParaRPr>
          </a:p>
        </p:txBody>
      </p:sp>
    </p:spTree>
    <p:extLst>
      <p:ext uri="{BB962C8B-B14F-4D97-AF65-F5344CB8AC3E}">
        <p14:creationId xmlns:p14="http://schemas.microsoft.com/office/powerpoint/2010/main" val="100405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9" y="907482"/>
            <a:ext cx="5640102"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CLC’s purpose</a:t>
            </a:r>
          </a:p>
        </p:txBody>
      </p:sp>
      <p:sp>
        <p:nvSpPr>
          <p:cNvPr id="10" name="TextBox 9">
            <a:extLst>
              <a:ext uri="{FF2B5EF4-FFF2-40B4-BE49-F238E27FC236}">
                <a16:creationId xmlns:a16="http://schemas.microsoft.com/office/drawing/2014/main" id="{8FCBDF4F-A134-428E-8E45-255C5B6D7558}"/>
              </a:ext>
            </a:extLst>
          </p:cNvPr>
          <p:cNvSpPr txBox="1"/>
          <p:nvPr/>
        </p:nvSpPr>
        <p:spPr>
          <a:xfrm>
            <a:off x="455899" y="1720076"/>
            <a:ext cx="6757480" cy="2897588"/>
          </a:xfrm>
          <a:prstGeom prst="rect">
            <a:avLst/>
          </a:prstGeom>
          <a:noFill/>
        </p:spPr>
        <p:txBody>
          <a:bodyPr wrap="square" rtlCol="0">
            <a:spAutoFit/>
          </a:bodyPr>
          <a:lstStyle/>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Lead the delivery of the Construction Sector Deal</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Bring the industry together to work towards improved performance</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Maintain progress towards the 2025 Strategy Goals</a:t>
            </a:r>
          </a:p>
          <a:p>
            <a:pPr marL="446662" indent="-446662" defTabSz="877839">
              <a:buFont typeface="Arial" panose="020B0604020202020204" pitchFamily="34" charset="0"/>
              <a:buChar char="•"/>
            </a:pPr>
            <a:r>
              <a:rPr lang="en-US" sz="2604" dirty="0">
                <a:solidFill>
                  <a:srgbClr val="006881"/>
                </a:solidFill>
                <a:latin typeface="Verdana" charset="0"/>
                <a:ea typeface="Verdana" charset="0"/>
                <a:cs typeface="Verdana" charset="0"/>
              </a:rPr>
              <a:t>Support key industry initiatives</a:t>
            </a:r>
          </a:p>
        </p:txBody>
      </p:sp>
      <p:pic>
        <p:nvPicPr>
          <p:cNvPr id="12" name="Picture 11">
            <a:extLst>
              <a:ext uri="{FF2B5EF4-FFF2-40B4-BE49-F238E27FC236}">
                <a16:creationId xmlns:a16="http://schemas.microsoft.com/office/drawing/2014/main" id="{3C838ABF-A407-4D9B-8A43-30F7702B571E}"/>
              </a:ext>
            </a:extLst>
          </p:cNvPr>
          <p:cNvPicPr>
            <a:picLocks noChangeAspect="1"/>
          </p:cNvPicPr>
          <p:nvPr/>
        </p:nvPicPr>
        <p:blipFill>
          <a:blip r:embed="rId3"/>
          <a:stretch>
            <a:fillRect/>
          </a:stretch>
        </p:blipFill>
        <p:spPr>
          <a:xfrm>
            <a:off x="7677161" y="394815"/>
            <a:ext cx="3534344" cy="5005445"/>
          </a:xfrm>
          <a:prstGeom prst="rect">
            <a:avLst/>
          </a:prstGeom>
        </p:spPr>
      </p:pic>
    </p:spTree>
    <p:extLst>
      <p:ext uri="{BB962C8B-B14F-4D97-AF65-F5344CB8AC3E}">
        <p14:creationId xmlns:p14="http://schemas.microsoft.com/office/powerpoint/2010/main" val="47238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US" sz="1729" dirty="0">
                <a:solidFill>
                  <a:prstClr val="white"/>
                </a:solidFill>
                <a:latin typeface="Calibri" panose="020F0502020204030204"/>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endParaRPr lang="en-US" sz="1729" dirty="0">
              <a:solidFill>
                <a:prstClr val="white"/>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algn="r" defTabSz="877839"/>
            <a:r>
              <a:rPr lang="en-US" sz="1303" dirty="0">
                <a:solidFill>
                  <a:prstClr val="white"/>
                </a:solidFill>
                <a:latin typeface="Verdana" charset="0"/>
                <a:ea typeface="Verdana" charset="0"/>
                <a:cs typeface="Verdana" charset="0"/>
              </a:rPr>
              <a:t>Pathway to Recovery</a:t>
            </a:r>
          </a:p>
        </p:txBody>
      </p:sp>
      <p:sp>
        <p:nvSpPr>
          <p:cNvPr id="11" name="TextBox 10"/>
          <p:cNvSpPr txBox="1"/>
          <p:nvPr/>
        </p:nvSpPr>
        <p:spPr>
          <a:xfrm>
            <a:off x="455899" y="715703"/>
            <a:ext cx="8028855" cy="653577"/>
          </a:xfrm>
          <a:prstGeom prst="rect">
            <a:avLst/>
          </a:prstGeom>
          <a:noFill/>
        </p:spPr>
        <p:txBody>
          <a:bodyPr wrap="square" rtlCol="0">
            <a:spAutoFit/>
          </a:bodyPr>
          <a:lstStyle/>
          <a:p>
            <a:pPr defTabSz="877839"/>
            <a:r>
              <a:rPr lang="en-US" sz="3647" dirty="0">
                <a:solidFill>
                  <a:srgbClr val="006881"/>
                </a:solidFill>
                <a:latin typeface="Verdana" charset="0"/>
                <a:ea typeface="Verdana" charset="0"/>
                <a:cs typeface="Verdana" charset="0"/>
              </a:rPr>
              <a:t>Industry targets for 2025</a:t>
            </a:r>
          </a:p>
        </p:txBody>
      </p:sp>
      <p:sp>
        <p:nvSpPr>
          <p:cNvPr id="17" name="Rectangle 16">
            <a:extLst>
              <a:ext uri="{FF2B5EF4-FFF2-40B4-BE49-F238E27FC236}">
                <a16:creationId xmlns:a16="http://schemas.microsoft.com/office/drawing/2014/main" id="{08E882B1-BCD4-468B-9A4A-FD2C426881AD}"/>
              </a:ext>
            </a:extLst>
          </p:cNvPr>
          <p:cNvSpPr/>
          <p:nvPr/>
        </p:nvSpPr>
        <p:spPr>
          <a:xfrm>
            <a:off x="720584" y="2357804"/>
            <a:ext cx="2344640" cy="1875712"/>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GB" sz="2605" dirty="0">
                <a:solidFill>
                  <a:prstClr val="white"/>
                </a:solidFill>
                <a:latin typeface="Calibri" panose="020F0502020204030204"/>
              </a:rPr>
              <a:t>33% Lower Cost</a:t>
            </a:r>
          </a:p>
        </p:txBody>
      </p:sp>
      <p:sp>
        <p:nvSpPr>
          <p:cNvPr id="26" name="Rectangle 25">
            <a:extLst>
              <a:ext uri="{FF2B5EF4-FFF2-40B4-BE49-F238E27FC236}">
                <a16:creationId xmlns:a16="http://schemas.microsoft.com/office/drawing/2014/main" id="{B2AA6560-DEB8-450B-ACBD-9D9CCEF1C24C}"/>
              </a:ext>
            </a:extLst>
          </p:cNvPr>
          <p:cNvSpPr/>
          <p:nvPr/>
        </p:nvSpPr>
        <p:spPr>
          <a:xfrm>
            <a:off x="3546395" y="2357804"/>
            <a:ext cx="2344640" cy="1875712"/>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GB" sz="2605" dirty="0">
                <a:solidFill>
                  <a:prstClr val="white"/>
                </a:solidFill>
                <a:latin typeface="Calibri" panose="020F0502020204030204"/>
              </a:rPr>
              <a:t>50% Faster Delivery</a:t>
            </a:r>
          </a:p>
        </p:txBody>
      </p:sp>
      <p:sp>
        <p:nvSpPr>
          <p:cNvPr id="27" name="Rectangle 26">
            <a:extLst>
              <a:ext uri="{FF2B5EF4-FFF2-40B4-BE49-F238E27FC236}">
                <a16:creationId xmlns:a16="http://schemas.microsoft.com/office/drawing/2014/main" id="{D48A5AD2-1B8D-488B-B7D8-101DD9111F6B}"/>
              </a:ext>
            </a:extLst>
          </p:cNvPr>
          <p:cNvSpPr/>
          <p:nvPr/>
        </p:nvSpPr>
        <p:spPr>
          <a:xfrm>
            <a:off x="6372207" y="2357804"/>
            <a:ext cx="2344640" cy="1875712"/>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GB" sz="2605" dirty="0">
                <a:solidFill>
                  <a:prstClr val="white"/>
                </a:solidFill>
                <a:latin typeface="Calibri" panose="020F0502020204030204"/>
              </a:rPr>
              <a:t>50% Lower Emissions</a:t>
            </a:r>
          </a:p>
        </p:txBody>
      </p:sp>
      <p:sp>
        <p:nvSpPr>
          <p:cNvPr id="28" name="Rectangle 27">
            <a:extLst>
              <a:ext uri="{FF2B5EF4-FFF2-40B4-BE49-F238E27FC236}">
                <a16:creationId xmlns:a16="http://schemas.microsoft.com/office/drawing/2014/main" id="{58AB5508-986B-4D6D-9273-7CA30727B7B8}"/>
              </a:ext>
            </a:extLst>
          </p:cNvPr>
          <p:cNvSpPr/>
          <p:nvPr/>
        </p:nvSpPr>
        <p:spPr>
          <a:xfrm>
            <a:off x="9198019" y="2357804"/>
            <a:ext cx="2344640" cy="1875712"/>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839"/>
            <a:r>
              <a:rPr lang="en-GB" sz="2605" dirty="0">
                <a:solidFill>
                  <a:prstClr val="white"/>
                </a:solidFill>
                <a:latin typeface="Calibri" panose="020F0502020204030204"/>
              </a:rPr>
              <a:t>50% improvement in Exports</a:t>
            </a:r>
          </a:p>
        </p:txBody>
      </p:sp>
    </p:spTree>
    <p:extLst>
      <p:ext uri="{BB962C8B-B14F-4D97-AF65-F5344CB8AC3E}">
        <p14:creationId xmlns:p14="http://schemas.microsoft.com/office/powerpoint/2010/main" val="331770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US" sz="1729" b="0" i="0" u="none" strike="noStrike" kern="1200" cap="none" spc="0" normalizeH="0" baseline="0" noProof="0" dirty="0">
                <a:ln>
                  <a:noFill/>
                </a:ln>
                <a:solidFill>
                  <a:prstClr val="white"/>
                </a:solidFill>
                <a:effectLst/>
                <a:uLnTx/>
                <a:uFillTx/>
                <a:latin typeface="Calibri" panose="020F0502020204030204"/>
                <a:ea typeface="+mn-ea"/>
                <a:cs typeface="+mn-cs"/>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marL="0" marR="0" lvl="0" indent="0" algn="r" defTabSz="877839" rtl="0" eaLnBrk="1" fontAlgn="auto" latinLnBrk="0" hangingPunct="1">
              <a:lnSpc>
                <a:spcPct val="100000"/>
              </a:lnSpc>
              <a:spcBef>
                <a:spcPts val="0"/>
              </a:spcBef>
              <a:spcAft>
                <a:spcPts val="0"/>
              </a:spcAft>
              <a:buClrTx/>
              <a:buSzTx/>
              <a:buFontTx/>
              <a:buNone/>
              <a:tabLst/>
              <a:defRPr/>
            </a:pPr>
            <a:r>
              <a:rPr kumimoji="0" lang="en-US" sz="1303" b="0" i="0" u="none" strike="noStrike" kern="1200" cap="none" spc="0" normalizeH="0" baseline="0" noProof="0" dirty="0">
                <a:ln>
                  <a:noFill/>
                </a:ln>
                <a:solidFill>
                  <a:prstClr val="white"/>
                </a:solidFill>
                <a:effectLst/>
                <a:uLnTx/>
                <a:uFillTx/>
                <a:latin typeface="Verdana" charset="0"/>
                <a:ea typeface="Verdana" charset="0"/>
                <a:cs typeface="Verdana" charset="0"/>
              </a:rPr>
              <a:t>Pathway to Recovery</a:t>
            </a:r>
          </a:p>
        </p:txBody>
      </p:sp>
      <p:sp>
        <p:nvSpPr>
          <p:cNvPr id="11" name="TextBox 10"/>
          <p:cNvSpPr txBox="1"/>
          <p:nvPr/>
        </p:nvSpPr>
        <p:spPr>
          <a:xfrm>
            <a:off x="455899" y="715703"/>
            <a:ext cx="8028855" cy="653577"/>
          </a:xfrm>
          <a:prstGeom prst="rect">
            <a:avLst/>
          </a:prstGeom>
          <a:noFill/>
        </p:spPr>
        <p:txBody>
          <a:bodyPr wrap="square" rtlCol="0">
            <a:spAutoFit/>
          </a:bodyPr>
          <a:lstStyle/>
          <a:p>
            <a:pPr marL="0" marR="0" lvl="0" indent="0" algn="l" defTabSz="877839" rtl="0" eaLnBrk="1" fontAlgn="auto" latinLnBrk="0" hangingPunct="1">
              <a:lnSpc>
                <a:spcPct val="100000"/>
              </a:lnSpc>
              <a:spcBef>
                <a:spcPts val="0"/>
              </a:spcBef>
              <a:spcAft>
                <a:spcPts val="0"/>
              </a:spcAft>
              <a:buClrTx/>
              <a:buSzTx/>
              <a:buFontTx/>
              <a:buNone/>
              <a:tabLst/>
              <a:defRPr/>
            </a:pPr>
            <a:r>
              <a:rPr kumimoji="0" lang="en-US" sz="3647" b="0" i="0" u="none" strike="noStrike" kern="1200" cap="none" spc="0" normalizeH="0" baseline="0" noProof="0" dirty="0">
                <a:ln>
                  <a:noFill/>
                </a:ln>
                <a:solidFill>
                  <a:srgbClr val="006881"/>
                </a:solidFill>
                <a:effectLst/>
                <a:uLnTx/>
                <a:uFillTx/>
                <a:latin typeface="Verdana" charset="0"/>
                <a:ea typeface="Verdana" charset="0"/>
                <a:cs typeface="Verdana" charset="0"/>
              </a:rPr>
              <a:t>CLC’s position in industry</a:t>
            </a:r>
          </a:p>
        </p:txBody>
      </p:sp>
      <p:sp>
        <p:nvSpPr>
          <p:cNvPr id="2" name="Rectangle 1">
            <a:extLst>
              <a:ext uri="{FF2B5EF4-FFF2-40B4-BE49-F238E27FC236}">
                <a16:creationId xmlns:a16="http://schemas.microsoft.com/office/drawing/2014/main" id="{54071741-1F48-4BE7-BD44-EEA93F1F121A}"/>
              </a:ext>
            </a:extLst>
          </p:cNvPr>
          <p:cNvSpPr/>
          <p:nvPr/>
        </p:nvSpPr>
        <p:spPr>
          <a:xfrm>
            <a:off x="455899" y="3833870"/>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CCDDB</a:t>
            </a:r>
          </a:p>
        </p:txBody>
      </p:sp>
      <p:sp>
        <p:nvSpPr>
          <p:cNvPr id="12" name="Rectangle 11">
            <a:extLst>
              <a:ext uri="{FF2B5EF4-FFF2-40B4-BE49-F238E27FC236}">
                <a16:creationId xmlns:a16="http://schemas.microsoft.com/office/drawing/2014/main" id="{1A0ADE88-AD87-4813-938B-CAFBDF9AA478}"/>
              </a:ext>
            </a:extLst>
          </p:cNvPr>
          <p:cNvSpPr/>
          <p:nvPr/>
        </p:nvSpPr>
        <p:spPr>
          <a:xfrm>
            <a:off x="2434648" y="3833870"/>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Digital Framework Task Group</a:t>
            </a:r>
          </a:p>
        </p:txBody>
      </p:sp>
      <p:sp>
        <p:nvSpPr>
          <p:cNvPr id="13" name="Rectangle 12">
            <a:extLst>
              <a:ext uri="{FF2B5EF4-FFF2-40B4-BE49-F238E27FC236}">
                <a16:creationId xmlns:a16="http://schemas.microsoft.com/office/drawing/2014/main" id="{01F43037-29EA-41E4-925E-A24B0E5DB73B}"/>
              </a:ext>
            </a:extLst>
          </p:cNvPr>
          <p:cNvSpPr/>
          <p:nvPr/>
        </p:nvSpPr>
        <p:spPr>
          <a:xfrm>
            <a:off x="4413397" y="3833870"/>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Hackitt Review</a:t>
            </a:r>
          </a:p>
        </p:txBody>
      </p:sp>
      <p:sp>
        <p:nvSpPr>
          <p:cNvPr id="14" name="Rectangle 13">
            <a:extLst>
              <a:ext uri="{FF2B5EF4-FFF2-40B4-BE49-F238E27FC236}">
                <a16:creationId xmlns:a16="http://schemas.microsoft.com/office/drawing/2014/main" id="{CF82AA01-FEA9-478C-B572-ED5A0B416D16}"/>
              </a:ext>
            </a:extLst>
          </p:cNvPr>
          <p:cNvSpPr/>
          <p:nvPr/>
        </p:nvSpPr>
        <p:spPr>
          <a:xfrm>
            <a:off x="6392146" y="3833870"/>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CITB</a:t>
            </a:r>
          </a:p>
        </p:txBody>
      </p:sp>
      <p:sp>
        <p:nvSpPr>
          <p:cNvPr id="15" name="Rectangle 14">
            <a:extLst>
              <a:ext uri="{FF2B5EF4-FFF2-40B4-BE49-F238E27FC236}">
                <a16:creationId xmlns:a16="http://schemas.microsoft.com/office/drawing/2014/main" id="{6854DA66-2138-4CDA-B1CE-8BCFA2C67987}"/>
              </a:ext>
            </a:extLst>
          </p:cNvPr>
          <p:cNvSpPr/>
          <p:nvPr/>
        </p:nvSpPr>
        <p:spPr>
          <a:xfrm>
            <a:off x="8370895" y="3833870"/>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433" b="0" i="0" u="none" strike="noStrike" kern="1200" cap="none" spc="0" normalizeH="0" baseline="0" noProof="0" dirty="0">
                <a:ln>
                  <a:noFill/>
                </a:ln>
                <a:solidFill>
                  <a:prstClr val="white"/>
                </a:solidFill>
                <a:effectLst/>
                <a:uLnTx/>
                <a:uFillTx/>
                <a:latin typeface="Calibri" panose="020F0502020204030204"/>
                <a:ea typeface="+mn-ea"/>
                <a:cs typeface="+mn-cs"/>
              </a:rPr>
              <a:t>Transforming Construction Alliance</a:t>
            </a:r>
          </a:p>
        </p:txBody>
      </p:sp>
      <p:sp>
        <p:nvSpPr>
          <p:cNvPr id="16" name="Rectangle 15">
            <a:extLst>
              <a:ext uri="{FF2B5EF4-FFF2-40B4-BE49-F238E27FC236}">
                <a16:creationId xmlns:a16="http://schemas.microsoft.com/office/drawing/2014/main" id="{6345DD18-7744-4639-9C22-1A37BDDBB00D}"/>
              </a:ext>
            </a:extLst>
          </p:cNvPr>
          <p:cNvSpPr/>
          <p:nvPr/>
        </p:nvSpPr>
        <p:spPr>
          <a:xfrm>
            <a:off x="10349642" y="3833870"/>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824" b="0" i="0" u="none" strike="noStrike" kern="1200" cap="none" spc="0" normalizeH="0" baseline="0" noProof="0" dirty="0">
                <a:ln>
                  <a:noFill/>
                </a:ln>
                <a:solidFill>
                  <a:prstClr val="white"/>
                </a:solidFill>
                <a:effectLst/>
                <a:uLnTx/>
                <a:uFillTx/>
                <a:latin typeface="Calibri" panose="020F0502020204030204"/>
                <a:ea typeface="+mn-ea"/>
                <a:cs typeface="+mn-cs"/>
              </a:rPr>
              <a:t>IUK/I3P</a:t>
            </a:r>
          </a:p>
        </p:txBody>
      </p:sp>
      <p:sp>
        <p:nvSpPr>
          <p:cNvPr id="17" name="Rectangle 16">
            <a:extLst>
              <a:ext uri="{FF2B5EF4-FFF2-40B4-BE49-F238E27FC236}">
                <a16:creationId xmlns:a16="http://schemas.microsoft.com/office/drawing/2014/main" id="{08E882B1-BCD4-468B-9A4A-FD2C426881AD}"/>
              </a:ext>
            </a:extLst>
          </p:cNvPr>
          <p:cNvSpPr/>
          <p:nvPr/>
        </p:nvSpPr>
        <p:spPr>
          <a:xfrm>
            <a:off x="455899" y="2695216"/>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Membership bodies </a:t>
            </a:r>
          </a:p>
        </p:txBody>
      </p:sp>
      <p:sp>
        <p:nvSpPr>
          <p:cNvPr id="18" name="Rectangle 17">
            <a:extLst>
              <a:ext uri="{FF2B5EF4-FFF2-40B4-BE49-F238E27FC236}">
                <a16:creationId xmlns:a16="http://schemas.microsoft.com/office/drawing/2014/main" id="{080B8129-442B-4166-B779-714AE8CC6D23}"/>
              </a:ext>
            </a:extLst>
          </p:cNvPr>
          <p:cNvSpPr/>
          <p:nvPr/>
        </p:nvSpPr>
        <p:spPr>
          <a:xfrm>
            <a:off x="2434648" y="2695216"/>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Professional institutions</a:t>
            </a:r>
          </a:p>
        </p:txBody>
      </p:sp>
      <p:sp>
        <p:nvSpPr>
          <p:cNvPr id="19" name="Rectangle 18">
            <a:extLst>
              <a:ext uri="{FF2B5EF4-FFF2-40B4-BE49-F238E27FC236}">
                <a16:creationId xmlns:a16="http://schemas.microsoft.com/office/drawing/2014/main" id="{FA276589-A6E1-433B-9ACD-9D7785E4C46C}"/>
              </a:ext>
            </a:extLst>
          </p:cNvPr>
          <p:cNvSpPr/>
          <p:nvPr/>
        </p:nvSpPr>
        <p:spPr>
          <a:xfrm>
            <a:off x="4413397" y="2695216"/>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Regulators</a:t>
            </a:r>
          </a:p>
        </p:txBody>
      </p:sp>
      <p:sp>
        <p:nvSpPr>
          <p:cNvPr id="20" name="Rectangle 19">
            <a:extLst>
              <a:ext uri="{FF2B5EF4-FFF2-40B4-BE49-F238E27FC236}">
                <a16:creationId xmlns:a16="http://schemas.microsoft.com/office/drawing/2014/main" id="{7CD3ACAD-154C-4A82-AD6E-3690A89C1E45}"/>
              </a:ext>
            </a:extLst>
          </p:cNvPr>
          <p:cNvSpPr/>
          <p:nvPr/>
        </p:nvSpPr>
        <p:spPr>
          <a:xfrm>
            <a:off x="6392146" y="2695216"/>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Client Groups</a:t>
            </a:r>
          </a:p>
        </p:txBody>
      </p:sp>
      <p:sp>
        <p:nvSpPr>
          <p:cNvPr id="22" name="Rectangle 21">
            <a:extLst>
              <a:ext uri="{FF2B5EF4-FFF2-40B4-BE49-F238E27FC236}">
                <a16:creationId xmlns:a16="http://schemas.microsoft.com/office/drawing/2014/main" id="{FE9F51A5-6FAA-4CBE-B655-88279138D30C}"/>
              </a:ext>
            </a:extLst>
          </p:cNvPr>
          <p:cNvSpPr/>
          <p:nvPr/>
        </p:nvSpPr>
        <p:spPr>
          <a:xfrm>
            <a:off x="8370895" y="2695216"/>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Public Sector Bodies</a:t>
            </a:r>
          </a:p>
        </p:txBody>
      </p:sp>
      <p:sp>
        <p:nvSpPr>
          <p:cNvPr id="23" name="Rectangle 22">
            <a:extLst>
              <a:ext uri="{FF2B5EF4-FFF2-40B4-BE49-F238E27FC236}">
                <a16:creationId xmlns:a16="http://schemas.microsoft.com/office/drawing/2014/main" id="{1A444730-B5C4-4E3A-B92B-137AEFBC407C}"/>
              </a:ext>
            </a:extLst>
          </p:cNvPr>
          <p:cNvSpPr/>
          <p:nvPr/>
        </p:nvSpPr>
        <p:spPr>
          <a:xfrm>
            <a:off x="10349642" y="2695216"/>
            <a:ext cx="1288920" cy="937856"/>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1563" b="0" i="0" u="none" strike="noStrike" kern="1200" cap="none" spc="0" normalizeH="0" baseline="0" noProof="0" dirty="0">
                <a:ln>
                  <a:noFill/>
                </a:ln>
                <a:solidFill>
                  <a:prstClr val="white"/>
                </a:solidFill>
                <a:effectLst/>
                <a:uLnTx/>
                <a:uFillTx/>
                <a:latin typeface="Calibri" panose="020F0502020204030204"/>
                <a:ea typeface="+mn-ea"/>
                <a:cs typeface="+mn-cs"/>
              </a:rPr>
              <a:t>Academic institutions</a:t>
            </a:r>
          </a:p>
        </p:txBody>
      </p:sp>
      <p:sp>
        <p:nvSpPr>
          <p:cNvPr id="4" name="Rectangle 3">
            <a:extLst>
              <a:ext uri="{FF2B5EF4-FFF2-40B4-BE49-F238E27FC236}">
                <a16:creationId xmlns:a16="http://schemas.microsoft.com/office/drawing/2014/main" id="{54B99202-3902-4E24-BC7F-45D584CB115E}"/>
              </a:ext>
            </a:extLst>
          </p:cNvPr>
          <p:cNvSpPr/>
          <p:nvPr/>
        </p:nvSpPr>
        <p:spPr>
          <a:xfrm>
            <a:off x="270380" y="1577298"/>
            <a:ext cx="11625689" cy="3465079"/>
          </a:xfrm>
          <a:prstGeom prst="rect">
            <a:avLst/>
          </a:prstGeom>
          <a:noFill/>
          <a:ln w="28575">
            <a:solidFill>
              <a:srgbClr val="0068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endParaRPr kumimoji="0" lang="en-GB" sz="172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15E4E2D-E1D5-473C-B09E-325951FD4850}"/>
              </a:ext>
            </a:extLst>
          </p:cNvPr>
          <p:cNvSpPr/>
          <p:nvPr/>
        </p:nvSpPr>
        <p:spPr>
          <a:xfrm>
            <a:off x="455898" y="1856722"/>
            <a:ext cx="11182664" cy="658434"/>
          </a:xfrm>
          <a:prstGeom prst="rect">
            <a:avLst/>
          </a:prstGeom>
          <a:solidFill>
            <a:srgbClr val="398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2084" b="0" i="0" u="none" strike="noStrike" kern="1200" cap="none" spc="0" normalizeH="0" baseline="0" noProof="0" dirty="0">
                <a:ln>
                  <a:noFill/>
                </a:ln>
                <a:solidFill>
                  <a:prstClr val="white"/>
                </a:solidFill>
                <a:effectLst/>
                <a:uLnTx/>
                <a:uFillTx/>
                <a:latin typeface="Calibri" panose="020F0502020204030204"/>
                <a:ea typeface="+mn-ea"/>
                <a:cs typeface="+mn-cs"/>
              </a:rPr>
              <a:t>Construction Leadership Council </a:t>
            </a:r>
          </a:p>
        </p:txBody>
      </p:sp>
    </p:spTree>
    <p:extLst>
      <p:ext uri="{BB962C8B-B14F-4D97-AF65-F5344CB8AC3E}">
        <p14:creationId xmlns:p14="http://schemas.microsoft.com/office/powerpoint/2010/main" val="211927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5441452"/>
            <a:ext cx="12192001" cy="953169"/>
          </a:xfrm>
          <a:prstGeom prst="rect">
            <a:avLst/>
          </a:prstGeom>
          <a:solidFill>
            <a:srgbClr val="62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US" sz="1729" b="0" i="0" u="none" strike="noStrike" kern="1200" cap="none" spc="0" normalizeH="0" baseline="0" noProof="0" dirty="0">
                <a:ln>
                  <a:noFill/>
                </a:ln>
                <a:solidFill>
                  <a:prstClr val="white"/>
                </a:solidFill>
                <a:effectLst/>
                <a:uLnTx/>
                <a:uFillTx/>
                <a:latin typeface="Calibri" panose="020F0502020204030204"/>
                <a:ea typeface="+mn-ea"/>
                <a:cs typeface="+mn-cs"/>
              </a:rPr>
              <a:t>i</a:t>
            </a:r>
          </a:p>
        </p:txBody>
      </p:sp>
      <p:sp>
        <p:nvSpPr>
          <p:cNvPr id="3" name="Rectangle 2"/>
          <p:cNvSpPr/>
          <p:nvPr/>
        </p:nvSpPr>
        <p:spPr>
          <a:xfrm>
            <a:off x="-1" y="5523836"/>
            <a:ext cx="12192001" cy="953169"/>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7839"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0" y="5523830"/>
            <a:ext cx="1866553" cy="1008191"/>
          </a:xfrm>
          <a:prstGeom prst="rect">
            <a:avLst/>
          </a:prstGeom>
        </p:spPr>
      </p:pic>
      <p:sp>
        <p:nvSpPr>
          <p:cNvPr id="8" name="TextBox 7"/>
          <p:cNvSpPr txBox="1"/>
          <p:nvPr/>
        </p:nvSpPr>
        <p:spPr>
          <a:xfrm>
            <a:off x="8769600" y="5867569"/>
            <a:ext cx="2895951" cy="292837"/>
          </a:xfrm>
          <a:prstGeom prst="rect">
            <a:avLst/>
          </a:prstGeom>
          <a:noFill/>
        </p:spPr>
        <p:txBody>
          <a:bodyPr wrap="square" rtlCol="0">
            <a:spAutoFit/>
          </a:bodyPr>
          <a:lstStyle/>
          <a:p>
            <a:pPr marL="0" marR="0" lvl="0" indent="0" algn="r" defTabSz="877839" rtl="0" eaLnBrk="1" fontAlgn="auto" latinLnBrk="0" hangingPunct="1">
              <a:lnSpc>
                <a:spcPct val="100000"/>
              </a:lnSpc>
              <a:spcBef>
                <a:spcPts val="0"/>
              </a:spcBef>
              <a:spcAft>
                <a:spcPts val="0"/>
              </a:spcAft>
              <a:buClrTx/>
              <a:buSzTx/>
              <a:buFontTx/>
              <a:buNone/>
              <a:tabLst/>
              <a:defRPr/>
            </a:pPr>
            <a:r>
              <a:rPr kumimoji="0" lang="en-US" sz="1303" b="0" i="0" u="none" strike="noStrike" kern="1200" cap="none" spc="0" normalizeH="0" baseline="0" noProof="0" dirty="0">
                <a:ln>
                  <a:noFill/>
                </a:ln>
                <a:solidFill>
                  <a:prstClr val="white"/>
                </a:solidFill>
                <a:effectLst/>
                <a:uLnTx/>
                <a:uFillTx/>
                <a:latin typeface="Verdana" charset="0"/>
                <a:ea typeface="Verdana" charset="0"/>
                <a:cs typeface="Verdana" charset="0"/>
              </a:rPr>
              <a:t>Pathway to Recovery</a:t>
            </a:r>
          </a:p>
        </p:txBody>
      </p:sp>
      <p:sp>
        <p:nvSpPr>
          <p:cNvPr id="11" name="TextBox 10"/>
          <p:cNvSpPr txBox="1"/>
          <p:nvPr/>
        </p:nvSpPr>
        <p:spPr>
          <a:xfrm>
            <a:off x="455899" y="715703"/>
            <a:ext cx="8028855" cy="653577"/>
          </a:xfrm>
          <a:prstGeom prst="rect">
            <a:avLst/>
          </a:prstGeom>
          <a:noFill/>
        </p:spPr>
        <p:txBody>
          <a:bodyPr wrap="square" rtlCol="0">
            <a:spAutoFit/>
          </a:bodyPr>
          <a:lstStyle/>
          <a:p>
            <a:pPr marL="0" marR="0" lvl="0" indent="0" algn="l" defTabSz="877839" rtl="0" eaLnBrk="1" fontAlgn="auto" latinLnBrk="0" hangingPunct="1">
              <a:lnSpc>
                <a:spcPct val="100000"/>
              </a:lnSpc>
              <a:spcBef>
                <a:spcPts val="0"/>
              </a:spcBef>
              <a:spcAft>
                <a:spcPts val="0"/>
              </a:spcAft>
              <a:buClrTx/>
              <a:buSzTx/>
              <a:buFontTx/>
              <a:buNone/>
              <a:tabLst/>
              <a:defRPr/>
            </a:pPr>
            <a:r>
              <a:rPr kumimoji="0" lang="en-US" sz="3647" b="0" i="0" u="none" strike="noStrike" kern="1200" cap="none" spc="0" normalizeH="0" baseline="0" noProof="0" dirty="0">
                <a:ln>
                  <a:noFill/>
                </a:ln>
                <a:solidFill>
                  <a:srgbClr val="006881"/>
                </a:solidFill>
                <a:effectLst/>
                <a:uLnTx/>
                <a:uFillTx/>
                <a:latin typeface="Verdana" charset="0"/>
                <a:ea typeface="Verdana" charset="0"/>
                <a:cs typeface="Verdana" charset="0"/>
              </a:rPr>
              <a:t>Find out more about the CLC</a:t>
            </a:r>
          </a:p>
        </p:txBody>
      </p:sp>
      <p:sp>
        <p:nvSpPr>
          <p:cNvPr id="5" name="TextBox 4">
            <a:extLst>
              <a:ext uri="{FF2B5EF4-FFF2-40B4-BE49-F238E27FC236}">
                <a16:creationId xmlns:a16="http://schemas.microsoft.com/office/drawing/2014/main" id="{135FFFAC-9EBD-4D09-91EA-A1A240985203}"/>
              </a:ext>
            </a:extLst>
          </p:cNvPr>
          <p:cNvSpPr txBox="1"/>
          <p:nvPr/>
        </p:nvSpPr>
        <p:spPr>
          <a:xfrm>
            <a:off x="270381" y="2751788"/>
            <a:ext cx="11827026" cy="653577"/>
          </a:xfrm>
          <a:prstGeom prst="rect">
            <a:avLst/>
          </a:prstGeom>
          <a:noFill/>
        </p:spPr>
        <p:txBody>
          <a:bodyPr wrap="square" rtlCol="0">
            <a:spAutoFit/>
          </a:bodyPr>
          <a:lstStyle/>
          <a:p>
            <a:pPr marL="0" marR="0" lvl="0" indent="0" algn="l" defTabSz="877839" rtl="0" eaLnBrk="1" fontAlgn="auto" latinLnBrk="0" hangingPunct="1">
              <a:lnSpc>
                <a:spcPct val="100000"/>
              </a:lnSpc>
              <a:spcBef>
                <a:spcPts val="0"/>
              </a:spcBef>
              <a:spcAft>
                <a:spcPts val="0"/>
              </a:spcAft>
              <a:buClrTx/>
              <a:buSzTx/>
              <a:buFontTx/>
              <a:buNone/>
              <a:tabLst/>
              <a:defRPr/>
            </a:pPr>
            <a:r>
              <a:rPr kumimoji="0" lang="en-US" sz="3647" b="0" i="0" u="none" strike="noStrike" kern="1200" cap="none" spc="0" normalizeH="0" baseline="0" noProof="0" dirty="0">
                <a:ln>
                  <a:noFill/>
                </a:ln>
                <a:solidFill>
                  <a:srgbClr val="006881"/>
                </a:solidFill>
                <a:effectLst/>
                <a:uLnTx/>
                <a:uFillTx/>
                <a:latin typeface="Verdana" charset="0"/>
                <a:ea typeface="Verdana" charset="0"/>
                <a:cs typeface="Verdana" charset="0"/>
              </a:rPr>
              <a:t>https://www.constructionleadershipcouncil.co.uk/</a:t>
            </a:r>
          </a:p>
        </p:txBody>
      </p:sp>
    </p:spTree>
    <p:extLst>
      <p:ext uri="{BB962C8B-B14F-4D97-AF65-F5344CB8AC3E}">
        <p14:creationId xmlns:p14="http://schemas.microsoft.com/office/powerpoint/2010/main" val="221972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5941"/>
            <a:ext cx="12192001" cy="86479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441"/>
            <a:ext cx="3448808" cy="1862823"/>
          </a:xfrm>
          <a:prstGeom prst="rect">
            <a:avLst/>
          </a:prstGeom>
        </p:spPr>
      </p:pic>
      <p:sp>
        <p:nvSpPr>
          <p:cNvPr id="15" name="TextBox 14">
            <a:extLst>
              <a:ext uri="{FF2B5EF4-FFF2-40B4-BE49-F238E27FC236}">
                <a16:creationId xmlns:a16="http://schemas.microsoft.com/office/drawing/2014/main" id="{92F32094-DC4D-4C51-9327-1A0D062CA236}"/>
              </a:ext>
            </a:extLst>
          </p:cNvPr>
          <p:cNvSpPr txBox="1"/>
          <p:nvPr/>
        </p:nvSpPr>
        <p:spPr>
          <a:xfrm>
            <a:off x="217478" y="2188146"/>
            <a:ext cx="11757041" cy="653577"/>
          </a:xfrm>
          <a:prstGeom prst="rect">
            <a:avLst/>
          </a:prstGeom>
          <a:noFill/>
        </p:spPr>
        <p:txBody>
          <a:bodyPr wrap="square" rtlCol="0">
            <a:spAutoFit/>
          </a:bodyPr>
          <a:lstStyle/>
          <a:p>
            <a:pPr marL="0" marR="0" lvl="0" indent="0" algn="ctr" defTabSz="877839" rtl="0" eaLnBrk="1" fontAlgn="auto" latinLnBrk="0" hangingPunct="1">
              <a:lnSpc>
                <a:spcPct val="100000"/>
              </a:lnSpc>
              <a:spcBef>
                <a:spcPts val="0"/>
              </a:spcBef>
              <a:spcAft>
                <a:spcPts val="0"/>
              </a:spcAft>
              <a:buClrTx/>
              <a:buSzTx/>
              <a:buFontTx/>
              <a:buNone/>
              <a:tabLst/>
              <a:defRPr/>
            </a:pPr>
            <a:r>
              <a:rPr kumimoji="0" lang="en-GB" sz="3647" b="0" i="0" u="none" strike="noStrike" kern="1200" cap="none" spc="0" normalizeH="0" baseline="0" noProof="0" dirty="0">
                <a:ln>
                  <a:noFill/>
                </a:ln>
                <a:solidFill>
                  <a:prstClr val="white"/>
                </a:solidFill>
                <a:effectLst/>
                <a:uLnTx/>
                <a:uFillTx/>
                <a:latin typeface="Verdana" charset="0"/>
                <a:ea typeface="Verdana" charset="0"/>
                <a:cs typeface="+mn-cs"/>
              </a:rPr>
              <a:t>CLC Role in the Covid-19 Crisis</a:t>
            </a:r>
            <a:endParaRPr kumimoji="0" lang="en-US" sz="3647" b="0" i="0" u="none" strike="noStrike" kern="1200" cap="none" spc="0" normalizeH="0" baseline="0" noProof="0" dirty="0">
              <a:ln>
                <a:noFill/>
              </a:ln>
              <a:solidFill>
                <a:prstClr val="white"/>
              </a:solidFill>
              <a:effectLst/>
              <a:uLnTx/>
              <a:uFillTx/>
              <a:latin typeface="Verdana" charset="0"/>
              <a:ea typeface="Verdana" charset="0"/>
              <a:cs typeface="+mn-cs"/>
            </a:endParaRPr>
          </a:p>
        </p:txBody>
      </p:sp>
    </p:spTree>
    <p:extLst>
      <p:ext uri="{BB962C8B-B14F-4D97-AF65-F5344CB8AC3E}">
        <p14:creationId xmlns:p14="http://schemas.microsoft.com/office/powerpoint/2010/main" val="470941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DBF3DFACA1FC42B13DB576D69B5C1F" ma:contentTypeVersion="11" ma:contentTypeDescription="Create a new document." ma:contentTypeScope="" ma:versionID="20a8a4d275107318c76acc315186160a">
  <xsd:schema xmlns:xsd="http://www.w3.org/2001/XMLSchema" xmlns:xs="http://www.w3.org/2001/XMLSchema" xmlns:p="http://schemas.microsoft.com/office/2006/metadata/properties" xmlns:ns2="434ec8cf-ef79-4e9e-b435-4f56b5b5829a" xmlns:ns3="063ba585-96ae-4b2f-aab3-c4a0fec58904" targetNamespace="http://schemas.microsoft.com/office/2006/metadata/properties" ma:root="true" ma:fieldsID="f1966e5ed9955fd190c7d1d7d7efe32e" ns2:_="" ns3:_="">
    <xsd:import namespace="434ec8cf-ef79-4e9e-b435-4f56b5b5829a"/>
    <xsd:import namespace="063ba585-96ae-4b2f-aab3-c4a0fec589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ec8cf-ef79-4e9e-b435-4f56b5b582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3ba585-96ae-4b2f-aab3-c4a0fec589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713F4-39B4-44D8-B35F-5B0636E585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63ba585-96ae-4b2f-aab3-c4a0fec58904"/>
    <ds:schemaRef ds:uri="http://purl.org/dc/elements/1.1/"/>
    <ds:schemaRef ds:uri="http://schemas.microsoft.com/office/2006/metadata/properties"/>
    <ds:schemaRef ds:uri="434ec8cf-ef79-4e9e-b435-4f56b5b5829a"/>
    <ds:schemaRef ds:uri="http://www.w3.org/XML/1998/namespace"/>
    <ds:schemaRef ds:uri="http://purl.org/dc/dcmitype/"/>
  </ds:schemaRefs>
</ds:datastoreItem>
</file>

<file path=customXml/itemProps2.xml><?xml version="1.0" encoding="utf-8"?>
<ds:datastoreItem xmlns:ds="http://schemas.openxmlformats.org/officeDocument/2006/customXml" ds:itemID="{B96E6AAF-6DCE-43AD-B829-830082092C8C}">
  <ds:schemaRefs>
    <ds:schemaRef ds:uri="http://schemas.microsoft.com/sharepoint/v3/contenttype/forms"/>
  </ds:schemaRefs>
</ds:datastoreItem>
</file>

<file path=customXml/itemProps3.xml><?xml version="1.0" encoding="utf-8"?>
<ds:datastoreItem xmlns:ds="http://schemas.openxmlformats.org/officeDocument/2006/customXml" ds:itemID="{2F3A23A2-4B77-4D99-83F3-567523B41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ec8cf-ef79-4e9e-b435-4f56b5b5829a"/>
    <ds:schemaRef ds:uri="063ba585-96ae-4b2f-aab3-c4a0fec58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3270</TotalTime>
  <Words>1987</Words>
  <Application>Microsoft Office PowerPoint</Application>
  <PresentationFormat>Widescreen</PresentationFormat>
  <Paragraphs>187</Paragraphs>
  <Slides>20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Symbol</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Fergus Harradence</dc:creator>
  <cp:lastModifiedBy>Rawlinson, Simon</cp:lastModifiedBy>
  <cp:revision>207</cp:revision>
  <cp:lastPrinted>2020-05-06T07:28:29Z</cp:lastPrinted>
  <dcterms:created xsi:type="dcterms:W3CDTF">2018-06-27T10:08:10Z</dcterms:created>
  <dcterms:modified xsi:type="dcterms:W3CDTF">2020-11-02T18:05:52Z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d87a5c-0f5a-43f2-a5b6-162bf6517b6e_Enabled">
    <vt:lpwstr>True</vt:lpwstr>
  </property>
  <property fmtid="{D5CDD505-2E9C-101B-9397-08002B2CF9AE}" pid="3" name="MSIP_Label_40d87a5c-0f5a-43f2-a5b6-162bf6517b6e_SiteId">
    <vt:lpwstr>f9300280-65a0-46f8-a18c-a296431980f5</vt:lpwstr>
  </property>
  <property fmtid="{D5CDD505-2E9C-101B-9397-08002B2CF9AE}" pid="4" name="MSIP_Label_40d87a5c-0f5a-43f2-a5b6-162bf6517b6e_Owner">
    <vt:lpwstr>Mark.Reynolds@macegroup.com</vt:lpwstr>
  </property>
  <property fmtid="{D5CDD505-2E9C-101B-9397-08002B2CF9AE}" pid="5" name="MSIP_Label_40d87a5c-0f5a-43f2-a5b6-162bf6517b6e_SetDate">
    <vt:lpwstr>2020-05-06T08:56:46.7064005Z</vt:lpwstr>
  </property>
  <property fmtid="{D5CDD505-2E9C-101B-9397-08002B2CF9AE}" pid="6" name="MSIP_Label_40d87a5c-0f5a-43f2-a5b6-162bf6517b6e_Name">
    <vt:lpwstr>Public</vt:lpwstr>
  </property>
  <property fmtid="{D5CDD505-2E9C-101B-9397-08002B2CF9AE}" pid="7" name="MSIP_Label_40d87a5c-0f5a-43f2-a5b6-162bf6517b6e_Application">
    <vt:lpwstr>Microsoft Azure Information Protection</vt:lpwstr>
  </property>
  <property fmtid="{D5CDD505-2E9C-101B-9397-08002B2CF9AE}" pid="8" name="MSIP_Label_40d87a5c-0f5a-43f2-a5b6-162bf6517b6e_Extended_MSFT_Method">
    <vt:lpwstr>Automatic</vt:lpwstr>
  </property>
  <property fmtid="{D5CDD505-2E9C-101B-9397-08002B2CF9AE}" pid="9" name="MSIP_Label_ff528e02-ab69-43a8-9134-6d8d1b0c706c_Enabled">
    <vt:lpwstr>True</vt:lpwstr>
  </property>
  <property fmtid="{D5CDD505-2E9C-101B-9397-08002B2CF9AE}" pid="10" name="MSIP_Label_ff528e02-ab69-43a8-9134-6d8d1b0c706c_SiteId">
    <vt:lpwstr>f9300280-65a0-46f8-a18c-a296431980f5</vt:lpwstr>
  </property>
  <property fmtid="{D5CDD505-2E9C-101B-9397-08002B2CF9AE}" pid="11" name="MSIP_Label_ff528e02-ab69-43a8-9134-6d8d1b0c706c_Owner">
    <vt:lpwstr>Mark.Reynolds@macegroup.com</vt:lpwstr>
  </property>
  <property fmtid="{D5CDD505-2E9C-101B-9397-08002B2CF9AE}" pid="12" name="MSIP_Label_ff528e02-ab69-43a8-9134-6d8d1b0c706c_SetDate">
    <vt:lpwstr>2020-05-06T08:56:46.7064005Z</vt:lpwstr>
  </property>
  <property fmtid="{D5CDD505-2E9C-101B-9397-08002B2CF9AE}" pid="13" name="MSIP_Label_ff528e02-ab69-43a8-9134-6d8d1b0c706c_Name">
    <vt:lpwstr>Markings</vt:lpwstr>
  </property>
  <property fmtid="{D5CDD505-2E9C-101B-9397-08002B2CF9AE}" pid="14" name="MSIP_Label_ff528e02-ab69-43a8-9134-6d8d1b0c706c_Application">
    <vt:lpwstr>Microsoft Azure Information Protection</vt:lpwstr>
  </property>
  <property fmtid="{D5CDD505-2E9C-101B-9397-08002B2CF9AE}" pid="15" name="MSIP_Label_ff528e02-ab69-43a8-9134-6d8d1b0c706c_Parent">
    <vt:lpwstr>40d87a5c-0f5a-43f2-a5b6-162bf6517b6e</vt:lpwstr>
  </property>
  <property fmtid="{D5CDD505-2E9C-101B-9397-08002B2CF9AE}" pid="16" name="MSIP_Label_ff528e02-ab69-43a8-9134-6d8d1b0c706c_Extended_MSFT_Method">
    <vt:lpwstr>Automatic</vt:lpwstr>
  </property>
  <property fmtid="{D5CDD505-2E9C-101B-9397-08002B2CF9AE}" pid="17" name="MSIP_Label_ba62f585-b40f-4ab9-bafe-39150f03d124_Enabled">
    <vt:lpwstr>True</vt:lpwstr>
  </property>
  <property fmtid="{D5CDD505-2E9C-101B-9397-08002B2CF9AE}" pid="18" name="MSIP_Label_ba62f585-b40f-4ab9-bafe-39150f03d124_SiteId">
    <vt:lpwstr>cbac7005-02c1-43eb-b497-e6492d1b2dd8</vt:lpwstr>
  </property>
  <property fmtid="{D5CDD505-2E9C-101B-9397-08002B2CF9AE}" pid="19" name="MSIP_Label_ba62f585-b40f-4ab9-bafe-39150f03d124_SetDate">
    <vt:lpwstr>2020-05-05T13:44:06Z</vt:lpwstr>
  </property>
  <property fmtid="{D5CDD505-2E9C-101B-9397-08002B2CF9AE}" pid="20" name="MSIP_Label_ba62f585-b40f-4ab9-bafe-39150f03d124_Name">
    <vt:lpwstr>OFFICIAL</vt:lpwstr>
  </property>
  <property fmtid="{D5CDD505-2E9C-101B-9397-08002B2CF9AE}" pid="21" name="Sensitivity">
    <vt:lpwstr>Public Markings OFFICIAL</vt:lpwstr>
  </property>
  <property fmtid="{D5CDD505-2E9C-101B-9397-08002B2CF9AE}" pid="22" name="ContentTypeId">
    <vt:lpwstr>0x010100DBDBF3DFACA1FC42B13DB576D69B5C1F</vt:lpwstr>
  </property>
</Properties>
</file>