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74" r:id="rId4"/>
    <p:sldId id="275" r:id="rId5"/>
    <p:sldId id="276" r:id="rId6"/>
    <p:sldId id="271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85021" autoAdjust="0"/>
  </p:normalViewPr>
  <p:slideViewPr>
    <p:cSldViewPr snapToGrid="0" snapToObjects="1">
      <p:cViewPr varScale="1">
        <p:scale>
          <a:sx n="83" d="100"/>
          <a:sy n="83" d="100"/>
        </p:scale>
        <p:origin x="12" y="2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544D-E098-4494-B8C3-2B898CA8C60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C0DB3-6E92-42CD-A4A9-0372B3D0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4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C0DB3-6E92-42CD-A4A9-0372B3D0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5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EB402-AB37-6D43-8249-B526C9B6A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7D5FB-2AC5-7848-9EC5-640302D13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084" r="6082"/>
          <a:stretch/>
        </p:blipFill>
        <p:spPr>
          <a:xfrm>
            <a:off x="0" y="-75"/>
            <a:ext cx="9855201" cy="6858000"/>
          </a:xfrm>
          <a:prstGeom prst="rect">
            <a:avLst/>
          </a:prstGeom>
        </p:spPr>
      </p:pic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C3FEAF4C-F8DC-394A-A4CC-5F63491139BA}"/>
              </a:ext>
            </a:extLst>
          </p:cNvPr>
          <p:cNvSpPr/>
          <p:nvPr userDrawn="1"/>
        </p:nvSpPr>
        <p:spPr>
          <a:xfrm>
            <a:off x="9855201" y="-75"/>
            <a:ext cx="2336800" cy="68580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1D9195AA-4E93-5E4D-B487-8B50D278D0E1}"/>
              </a:ext>
            </a:extLst>
          </p:cNvPr>
          <p:cNvSpPr/>
          <p:nvPr userDrawn="1"/>
        </p:nvSpPr>
        <p:spPr>
          <a:xfrm>
            <a:off x="2930774" y="1790560"/>
            <a:ext cx="8678896" cy="3362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;p2">
            <a:extLst>
              <a:ext uri="{FF2B5EF4-FFF2-40B4-BE49-F238E27FC236}">
                <a16:creationId xmlns:a16="http://schemas.microsoft.com/office/drawing/2014/main" id="{EB92FE67-2111-ED4C-827E-7AFA5C1AE4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99773" y="1790535"/>
            <a:ext cx="7302481" cy="3362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AF48A-4A10-4F4A-8843-9E3C2A0AF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179151AF-3075-524E-AAEC-8659B053BA25}"/>
              </a:ext>
            </a:extLst>
          </p:cNvPr>
          <p:cNvSpPr/>
          <p:nvPr userDrawn="1"/>
        </p:nvSpPr>
        <p:spPr>
          <a:xfrm>
            <a:off x="3047924" y="-75"/>
            <a:ext cx="9144077" cy="68580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96165547-2090-2244-B9CB-BA20593F9BEE}"/>
              </a:ext>
            </a:extLst>
          </p:cNvPr>
          <p:cNvSpPr/>
          <p:nvPr userDrawn="1"/>
        </p:nvSpPr>
        <p:spPr>
          <a:xfrm>
            <a:off x="2063425" y="2239900"/>
            <a:ext cx="9208946" cy="226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;p3">
            <a:extLst>
              <a:ext uri="{FF2B5EF4-FFF2-40B4-BE49-F238E27FC236}">
                <a16:creationId xmlns:a16="http://schemas.microsoft.com/office/drawing/2014/main" id="{2FE795D2-555C-2843-80D2-8DACDA1114C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57599" y="2463800"/>
            <a:ext cx="8226807" cy="1140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6" name="Google Shape;17;p3">
            <a:extLst>
              <a:ext uri="{FF2B5EF4-FFF2-40B4-BE49-F238E27FC236}">
                <a16:creationId xmlns:a16="http://schemas.microsoft.com/office/drawing/2014/main" id="{CA933A2A-CCC1-3F4A-AE69-89897D74F8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7599" y="3680882"/>
            <a:ext cx="8226809" cy="639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0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044C10-8452-F84D-8EAD-8A65476B9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sp>
        <p:nvSpPr>
          <p:cNvPr id="3" name="Google Shape;19;p4">
            <a:extLst>
              <a:ext uri="{FF2B5EF4-FFF2-40B4-BE49-F238E27FC236}">
                <a16:creationId xmlns:a16="http://schemas.microsoft.com/office/drawing/2014/main" id="{3E05B3A3-6DA9-7141-8062-1CD500FBB826}"/>
              </a:ext>
            </a:extLst>
          </p:cNvPr>
          <p:cNvSpPr/>
          <p:nvPr userDrawn="1"/>
        </p:nvSpPr>
        <p:spPr>
          <a:xfrm>
            <a:off x="3047924" y="-76"/>
            <a:ext cx="9144075" cy="68580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0;p4">
            <a:extLst>
              <a:ext uri="{FF2B5EF4-FFF2-40B4-BE49-F238E27FC236}">
                <a16:creationId xmlns:a16="http://schemas.microsoft.com/office/drawing/2014/main" id="{639F4B7A-F927-CF4C-8899-51107E80A64F}"/>
              </a:ext>
            </a:extLst>
          </p:cNvPr>
          <p:cNvSpPr/>
          <p:nvPr userDrawn="1"/>
        </p:nvSpPr>
        <p:spPr>
          <a:xfrm>
            <a:off x="2645075" y="393425"/>
            <a:ext cx="806700" cy="80670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;p4">
            <a:extLst>
              <a:ext uri="{FF2B5EF4-FFF2-40B4-BE49-F238E27FC236}">
                <a16:creationId xmlns:a16="http://schemas.microsoft.com/office/drawing/2014/main" id="{AFDE2228-DACB-9E47-82BB-CB593AF620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1574" y="393525"/>
            <a:ext cx="6944325" cy="60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>
                <a:solidFill>
                  <a:srgbClr val="777777"/>
                </a:solidFill>
                <a:latin typeface="+mn-lt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 dirty="0"/>
          </a:p>
        </p:txBody>
      </p:sp>
      <p:sp>
        <p:nvSpPr>
          <p:cNvPr id="7" name="Google Shape;23;p4">
            <a:extLst>
              <a:ext uri="{FF2B5EF4-FFF2-40B4-BE49-F238E27FC236}">
                <a16:creationId xmlns:a16="http://schemas.microsoft.com/office/drawing/2014/main" id="{BC3F2702-AF32-B641-B6B1-DB80368E9D59}"/>
              </a:ext>
            </a:extLst>
          </p:cNvPr>
          <p:cNvSpPr txBox="1"/>
          <p:nvPr userDrawn="1"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FFFFF"/>
                </a:solidFill>
              </a:rPr>
              <a:t>“</a:t>
            </a:r>
            <a:endParaRPr sz="7200" b="1" dirty="0">
              <a:solidFill>
                <a:srgbClr val="FFFFFF"/>
              </a:solidFill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25144D9-9871-AA47-B1DD-DBA11237244A}"/>
              </a:ext>
            </a:extLst>
          </p:cNvPr>
          <p:cNvSpPr/>
          <p:nvPr userDrawn="1"/>
        </p:nvSpPr>
        <p:spPr>
          <a:xfrm>
            <a:off x="11252200" y="5914225"/>
            <a:ext cx="576000" cy="576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0000000-1234-1234-1234-123412341234}" type="slidenum">
              <a:rPr lang="en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4203A4-2CDF-AD4C-960D-C5CCE320B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59639368-D2F3-3142-BC31-77C456D491BE}"/>
              </a:ext>
            </a:extLst>
          </p:cNvPr>
          <p:cNvSpPr/>
          <p:nvPr userDrawn="1"/>
        </p:nvSpPr>
        <p:spPr>
          <a:xfrm>
            <a:off x="1271100" y="-76"/>
            <a:ext cx="10920900" cy="68580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0;p5">
            <a:extLst>
              <a:ext uri="{FF2B5EF4-FFF2-40B4-BE49-F238E27FC236}">
                <a16:creationId xmlns:a16="http://schemas.microsoft.com/office/drawing/2014/main" id="{D8BFB644-4179-3046-AA0E-9C31519AD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171" y="2002055"/>
            <a:ext cx="9144000" cy="4488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>
                <a:solidFill>
                  <a:srgbClr val="777777"/>
                </a:solidFill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Google Shape;32;p5">
            <a:extLst>
              <a:ext uri="{FF2B5EF4-FFF2-40B4-BE49-F238E27FC236}">
                <a16:creationId xmlns:a16="http://schemas.microsoft.com/office/drawing/2014/main" id="{D70E0F3B-BE37-244A-AD2F-1F62B53DF057}"/>
              </a:ext>
            </a:extLst>
          </p:cNvPr>
          <p:cNvSpPr/>
          <p:nvPr userDrawn="1"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E29450F-3848-1B45-B082-7063F17820DF}"/>
              </a:ext>
            </a:extLst>
          </p:cNvPr>
          <p:cNvSpPr/>
          <p:nvPr userDrawn="1"/>
        </p:nvSpPr>
        <p:spPr>
          <a:xfrm>
            <a:off x="11252200" y="5914225"/>
            <a:ext cx="576000" cy="576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0000000-1234-1234-1234-123412341234}" type="slidenum">
              <a:rPr lang="en" smtClean="0"/>
              <a:pPr/>
              <a:t>‹#›</a:t>
            </a:fld>
            <a:endParaRPr lang="en-US" dirty="0"/>
          </a:p>
        </p:txBody>
      </p:sp>
      <p:sp>
        <p:nvSpPr>
          <p:cNvPr id="12" name="Google Shape;63;p9">
            <a:extLst>
              <a:ext uri="{FF2B5EF4-FFF2-40B4-BE49-F238E27FC236}">
                <a16:creationId xmlns:a16="http://schemas.microsoft.com/office/drawing/2014/main" id="{CF57671E-468D-5349-BD5A-A867992AEDA5}"/>
              </a:ext>
            </a:extLst>
          </p:cNvPr>
          <p:cNvSpPr/>
          <p:nvPr userDrawn="1"/>
        </p:nvSpPr>
        <p:spPr>
          <a:xfrm>
            <a:off x="635932" y="634825"/>
            <a:ext cx="9718284" cy="995788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4;p9">
            <a:extLst>
              <a:ext uri="{FF2B5EF4-FFF2-40B4-BE49-F238E27FC236}">
                <a16:creationId xmlns:a16="http://schemas.microsoft.com/office/drawing/2014/main" id="{D7128FFC-885F-9F43-A286-8478AD05C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0631" y="634775"/>
            <a:ext cx="8319219" cy="995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63;p9">
            <a:extLst>
              <a:ext uri="{FF2B5EF4-FFF2-40B4-BE49-F238E27FC236}">
                <a16:creationId xmlns:a16="http://schemas.microsoft.com/office/drawing/2014/main" id="{414D94BC-DF1A-BC49-B85D-5FCB5B3F0D8C}"/>
              </a:ext>
            </a:extLst>
          </p:cNvPr>
          <p:cNvSpPr/>
          <p:nvPr userDrawn="1"/>
        </p:nvSpPr>
        <p:spPr>
          <a:xfrm rot="5400000">
            <a:off x="9357722" y="635481"/>
            <a:ext cx="997200" cy="995788"/>
          </a:xfrm>
          <a:prstGeom prst="round1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12CC1F-8F17-B549-A17C-ACE5FA5D46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sp>
        <p:nvSpPr>
          <p:cNvPr id="3" name="Google Shape;34;p6">
            <a:extLst>
              <a:ext uri="{FF2B5EF4-FFF2-40B4-BE49-F238E27FC236}">
                <a16:creationId xmlns:a16="http://schemas.microsoft.com/office/drawing/2014/main" id="{BBE349B1-B8B3-0649-B1A0-4E374F977E17}"/>
              </a:ext>
            </a:extLst>
          </p:cNvPr>
          <p:cNvSpPr/>
          <p:nvPr userDrawn="1"/>
        </p:nvSpPr>
        <p:spPr>
          <a:xfrm>
            <a:off x="4572000" y="-76"/>
            <a:ext cx="7620000" cy="68580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;p6">
            <a:extLst>
              <a:ext uri="{FF2B5EF4-FFF2-40B4-BE49-F238E27FC236}">
                <a16:creationId xmlns:a16="http://schemas.microsoft.com/office/drawing/2014/main" id="{AF053B3A-36CB-554F-AE97-5FDD25940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65550" y="1959710"/>
            <a:ext cx="5777050" cy="4479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>
                <a:solidFill>
                  <a:srgbClr val="777777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9" name="Google Shape;40;p6">
            <a:extLst>
              <a:ext uri="{FF2B5EF4-FFF2-40B4-BE49-F238E27FC236}">
                <a16:creationId xmlns:a16="http://schemas.microsoft.com/office/drawing/2014/main" id="{DD05417E-F354-384A-AC72-C41AB9DA27E1}"/>
              </a:ext>
            </a:extLst>
          </p:cNvPr>
          <p:cNvSpPr/>
          <p:nvPr userDrawn="1"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3;p9">
            <a:extLst>
              <a:ext uri="{FF2B5EF4-FFF2-40B4-BE49-F238E27FC236}">
                <a16:creationId xmlns:a16="http://schemas.microsoft.com/office/drawing/2014/main" id="{4A317E6B-CD89-3141-90DE-490606A5D493}"/>
              </a:ext>
            </a:extLst>
          </p:cNvPr>
          <p:cNvSpPr/>
          <p:nvPr userDrawn="1"/>
        </p:nvSpPr>
        <p:spPr>
          <a:xfrm>
            <a:off x="3937531" y="634825"/>
            <a:ext cx="7505169" cy="995788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4;p9">
            <a:extLst>
              <a:ext uri="{FF2B5EF4-FFF2-40B4-BE49-F238E27FC236}">
                <a16:creationId xmlns:a16="http://schemas.microsoft.com/office/drawing/2014/main" id="{0240CB73-3E39-9E4B-973A-94271D4D3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2231" y="634775"/>
            <a:ext cx="6806770" cy="995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AF18BF21-5584-854F-837D-ED7D62412DA4}"/>
              </a:ext>
            </a:extLst>
          </p:cNvPr>
          <p:cNvSpPr/>
          <p:nvPr userDrawn="1"/>
        </p:nvSpPr>
        <p:spPr>
          <a:xfrm>
            <a:off x="11252200" y="5914225"/>
            <a:ext cx="576000" cy="576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0000000-1234-1234-1234-123412341234}" type="slidenum">
              <a:rPr lang="en" smtClean="0"/>
              <a:pPr/>
              <a:t>‹#›</a:t>
            </a:fld>
            <a:endParaRPr lang="en-US" dirty="0"/>
          </a:p>
        </p:txBody>
      </p:sp>
      <p:sp>
        <p:nvSpPr>
          <p:cNvPr id="14" name="Google Shape;63;p9">
            <a:extLst>
              <a:ext uri="{FF2B5EF4-FFF2-40B4-BE49-F238E27FC236}">
                <a16:creationId xmlns:a16="http://schemas.microsoft.com/office/drawing/2014/main" id="{3B673321-2CF7-8449-911C-58DADCC998E0}"/>
              </a:ext>
            </a:extLst>
          </p:cNvPr>
          <p:cNvSpPr/>
          <p:nvPr userDrawn="1"/>
        </p:nvSpPr>
        <p:spPr>
          <a:xfrm rot="5400000">
            <a:off x="10446206" y="635481"/>
            <a:ext cx="997200" cy="995788"/>
          </a:xfrm>
          <a:prstGeom prst="round1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34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8AF845-CC4A-9B4D-8763-55D832F5F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sp>
        <p:nvSpPr>
          <p:cNvPr id="10" name="Google Shape;42;p7">
            <a:extLst>
              <a:ext uri="{FF2B5EF4-FFF2-40B4-BE49-F238E27FC236}">
                <a16:creationId xmlns:a16="http://schemas.microsoft.com/office/drawing/2014/main" id="{1343704F-79ED-DB4B-8A84-44DB0DAD84B6}"/>
              </a:ext>
            </a:extLst>
          </p:cNvPr>
          <p:cNvSpPr/>
          <p:nvPr userDrawn="1"/>
        </p:nvSpPr>
        <p:spPr>
          <a:xfrm>
            <a:off x="1271100" y="-76"/>
            <a:ext cx="10920900" cy="68580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6;p7">
            <a:extLst>
              <a:ext uri="{FF2B5EF4-FFF2-40B4-BE49-F238E27FC236}">
                <a16:creationId xmlns:a16="http://schemas.microsoft.com/office/drawing/2014/main" id="{ACEDB69E-4115-224A-B060-1A58664F12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9723" y="1993252"/>
            <a:ext cx="4213704" cy="4502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>
                <a:solidFill>
                  <a:srgbClr val="777777"/>
                </a:solidFill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15" name="Google Shape;47;p7">
            <a:extLst>
              <a:ext uri="{FF2B5EF4-FFF2-40B4-BE49-F238E27FC236}">
                <a16:creationId xmlns:a16="http://schemas.microsoft.com/office/drawing/2014/main" id="{866C4907-83A8-A84E-9336-137783F54B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02050" y="1993252"/>
            <a:ext cx="4213704" cy="4502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>
                <a:solidFill>
                  <a:srgbClr val="777777"/>
                </a:solidFill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19" name="Google Shape;63;p9">
            <a:extLst>
              <a:ext uri="{FF2B5EF4-FFF2-40B4-BE49-F238E27FC236}">
                <a16:creationId xmlns:a16="http://schemas.microsoft.com/office/drawing/2014/main" id="{0F328F1B-5990-1141-87AB-D877CE182589}"/>
              </a:ext>
            </a:extLst>
          </p:cNvPr>
          <p:cNvSpPr/>
          <p:nvPr userDrawn="1"/>
        </p:nvSpPr>
        <p:spPr>
          <a:xfrm>
            <a:off x="635932" y="634825"/>
            <a:ext cx="9718284" cy="995788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4;p9">
            <a:extLst>
              <a:ext uri="{FF2B5EF4-FFF2-40B4-BE49-F238E27FC236}">
                <a16:creationId xmlns:a16="http://schemas.microsoft.com/office/drawing/2014/main" id="{E9E0A611-73F5-BD4C-B947-B095D2BB9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0631" y="634775"/>
            <a:ext cx="8319219" cy="995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5B945348-0589-B54A-9463-AFEE8FFDF630}"/>
              </a:ext>
            </a:extLst>
          </p:cNvPr>
          <p:cNvSpPr/>
          <p:nvPr userDrawn="1"/>
        </p:nvSpPr>
        <p:spPr>
          <a:xfrm>
            <a:off x="11252200" y="5914225"/>
            <a:ext cx="576000" cy="576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0000000-1234-1234-1234-123412341234}" type="slidenum">
              <a:rPr lang="en" smtClean="0"/>
              <a:pPr/>
              <a:t>‹#›</a:t>
            </a:fld>
            <a:endParaRPr lang="en-US" dirty="0"/>
          </a:p>
        </p:txBody>
      </p:sp>
      <p:sp>
        <p:nvSpPr>
          <p:cNvPr id="9" name="Google Shape;63;p9">
            <a:extLst>
              <a:ext uri="{FF2B5EF4-FFF2-40B4-BE49-F238E27FC236}">
                <a16:creationId xmlns:a16="http://schemas.microsoft.com/office/drawing/2014/main" id="{545C6DD4-1728-7C4E-8FF0-72EB5DF124AF}"/>
              </a:ext>
            </a:extLst>
          </p:cNvPr>
          <p:cNvSpPr/>
          <p:nvPr userDrawn="1"/>
        </p:nvSpPr>
        <p:spPr>
          <a:xfrm rot="5400000">
            <a:off x="9357722" y="635481"/>
            <a:ext cx="997200" cy="995788"/>
          </a:xfrm>
          <a:prstGeom prst="round1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2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EB402-AB37-6D43-8249-B526C9B6A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8269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D24A6-727E-8B45-9039-9F36C5B5F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927" t="7023"/>
          <a:stretch/>
        </p:blipFill>
        <p:spPr>
          <a:xfrm>
            <a:off x="-1" y="-76"/>
            <a:ext cx="9855201" cy="6858076"/>
          </a:xfrm>
          <a:prstGeom prst="rect">
            <a:avLst/>
          </a:prstGeom>
        </p:spPr>
      </p:pic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C3FEAF4C-F8DC-394A-A4CC-5F63491139BA}"/>
              </a:ext>
            </a:extLst>
          </p:cNvPr>
          <p:cNvSpPr/>
          <p:nvPr userDrawn="1"/>
        </p:nvSpPr>
        <p:spPr>
          <a:xfrm>
            <a:off x="9855201" y="-75"/>
            <a:ext cx="2336800" cy="68580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E9A632A8-2E1D-3146-9718-AEC5C968845E}"/>
              </a:ext>
            </a:extLst>
          </p:cNvPr>
          <p:cNvSpPr/>
          <p:nvPr userDrawn="1"/>
        </p:nvSpPr>
        <p:spPr>
          <a:xfrm>
            <a:off x="11252200" y="5914225"/>
            <a:ext cx="576000" cy="5760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0000000-1234-1234-1234-123412341234}" type="slidenum">
              <a:rPr lang="en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llandberry.co.uk" TargetMode="External"/><Relationship Id="rId2" Type="http://schemas.openxmlformats.org/officeDocument/2006/relationships/hyperlink" Target="http://www.ballandberry.co.uk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ball-and-berry-limite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B0F4-3EB3-8140-B6DE-E821CA40F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Richard Cymler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AF9DA-24E9-FD4D-B703-3B7D5D1CE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Regional Director Ball &amp; Berry Corporate Approved Inspectors</a:t>
            </a:r>
          </a:p>
        </p:txBody>
      </p:sp>
    </p:spTree>
    <p:extLst>
      <p:ext uri="{BB962C8B-B14F-4D97-AF65-F5344CB8AC3E}">
        <p14:creationId xmlns:p14="http://schemas.microsoft.com/office/powerpoint/2010/main" val="270516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7CDC4-8DA5-CE42-920F-F7D5C10ED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20</a:t>
            </a:r>
            <a:r>
              <a:rPr lang="en-US" baseline="30000" dirty="0"/>
              <a:t>th</a:t>
            </a:r>
            <a:r>
              <a:rPr lang="en-US" dirty="0"/>
              <a:t> July 2020.</a:t>
            </a:r>
          </a:p>
          <a:p>
            <a:r>
              <a:rPr lang="en-US" dirty="0"/>
              <a:t>Establishes the Building Safety Regulator Role (BSR) within the HSE.</a:t>
            </a:r>
          </a:p>
          <a:p>
            <a:r>
              <a:rPr lang="en-US" dirty="0"/>
              <a:t>Amends the Building Act 1984 (regime for in-scope buildings in both the design and construction phase).</a:t>
            </a:r>
          </a:p>
          <a:p>
            <a:r>
              <a:rPr lang="en-US" dirty="0"/>
              <a:t>Power to set out in secondary legislation the buildings that are included as in scope.</a:t>
            </a:r>
          </a:p>
          <a:p>
            <a:r>
              <a:rPr lang="en-US" dirty="0"/>
              <a:t>Requirements for higher risk buildings.</a:t>
            </a:r>
          </a:p>
          <a:p>
            <a:r>
              <a:rPr lang="en-US" dirty="0"/>
              <a:t>Registration of building inspectors and building control approvers.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C78A3-7D11-A44F-A841-76E5C012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Building Safety Bill</a:t>
            </a:r>
          </a:p>
        </p:txBody>
      </p:sp>
    </p:spTree>
    <p:extLst>
      <p:ext uri="{BB962C8B-B14F-4D97-AF65-F5344CB8AC3E}">
        <p14:creationId xmlns:p14="http://schemas.microsoft.com/office/powerpoint/2010/main" val="19310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7CDC4-8DA5-CE42-920F-F7D5C10ED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Broad Functions</a:t>
            </a:r>
          </a:p>
          <a:p>
            <a:r>
              <a:rPr lang="en-US" dirty="0"/>
              <a:t>Acting as the Building Control Authority for higher risk buildings and overseeing and enforcing the new regime in occupation for higher risk buildings.</a:t>
            </a:r>
          </a:p>
          <a:p>
            <a:r>
              <a:rPr lang="en-US" dirty="0"/>
              <a:t>Overseeing the performance of Building Control Bodies (both registered Building Control Approvers and Local Authorities) and advising on building standards.</a:t>
            </a:r>
          </a:p>
          <a:p>
            <a:r>
              <a:rPr lang="en-US" dirty="0"/>
              <a:t>Assisting and encouraging competence across the industry. Establishing and setting strategic direction for the proposed industry led competence committee.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C78A3-7D11-A44F-A841-76E5C012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The Building Safety Regulator</a:t>
            </a:r>
          </a:p>
        </p:txBody>
      </p:sp>
    </p:spTree>
    <p:extLst>
      <p:ext uri="{BB962C8B-B14F-4D97-AF65-F5344CB8AC3E}">
        <p14:creationId xmlns:p14="http://schemas.microsoft.com/office/powerpoint/2010/main" val="223951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7CDC4-8DA5-CE42-920F-F7D5C10ED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key definitions “building safety risk” and “higher risk buildings”</a:t>
            </a:r>
          </a:p>
          <a:p>
            <a:r>
              <a:rPr lang="en-US" dirty="0"/>
              <a:t>Creates a power for the Secretary of State to amend definitions.</a:t>
            </a:r>
          </a:p>
          <a:p>
            <a:r>
              <a:rPr lang="en-US" dirty="0"/>
              <a:t>Multi-occupied residential building 18m or more to the top floor level  OR more than six stories in height (above ground level)</a:t>
            </a:r>
          </a:p>
          <a:p>
            <a:r>
              <a:rPr lang="en-US" dirty="0"/>
              <a:t>Dwellings, student accommodation &amp; supported accommodation NOT residential care homes, secure institutions or temporary accommodation (hotels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C78A3-7D11-A44F-A841-76E5C012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Risk Buildings</a:t>
            </a:r>
          </a:p>
        </p:txBody>
      </p:sp>
    </p:spTree>
    <p:extLst>
      <p:ext uri="{BB962C8B-B14F-4D97-AF65-F5344CB8AC3E}">
        <p14:creationId xmlns:p14="http://schemas.microsoft.com/office/powerpoint/2010/main" val="242747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7CDC4-8DA5-CE42-920F-F7D5C10ED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Allows the BSR to act as the Building Control Authority for Higher Risk Buildings.</a:t>
            </a:r>
          </a:p>
          <a:p>
            <a:r>
              <a:rPr lang="en-US" dirty="0"/>
              <a:t>Powers to set out detailed regime for Higher Risk Buildings (Gateways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Requirements for the registration of Building Inspectors and Building control Approvers.</a:t>
            </a:r>
          </a:p>
          <a:p>
            <a:r>
              <a:rPr lang="en-US" dirty="0"/>
              <a:t>Powers to act where a Local Authority is exercising its building control duties below the required standard.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C78A3-7D11-A44F-A841-76E5C012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Amendments to the Building Act 1984</a:t>
            </a:r>
          </a:p>
        </p:txBody>
      </p:sp>
    </p:spTree>
    <p:extLst>
      <p:ext uri="{BB962C8B-B14F-4D97-AF65-F5344CB8AC3E}">
        <p14:creationId xmlns:p14="http://schemas.microsoft.com/office/powerpoint/2010/main" val="297659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966255-9EBF-BA4F-BB81-F8AC927F7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Stage – no current requirements.</a:t>
            </a:r>
          </a:p>
          <a:p>
            <a:r>
              <a:rPr lang="en-US" dirty="0"/>
              <a:t>Submit an initial Notice at least 48 hours prior to works commencing.</a:t>
            </a:r>
          </a:p>
          <a:p>
            <a:r>
              <a:rPr lang="en-US" dirty="0"/>
              <a:t>Notify the Approved Inspector prior to occupation or completion.</a:t>
            </a:r>
          </a:p>
          <a:p>
            <a:r>
              <a:rPr lang="en-US" dirty="0"/>
              <a:t>Occupied Buildings – Housing Act 2004 (fire is one of 29 hazards) &amp; Regulatory Reform (Fire Safety) Order 2005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77355-23F0-C74C-8D52-4C08A55B06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Planning Gateway 1. Fire Statement BSR is a Statutory Consultee</a:t>
            </a:r>
          </a:p>
          <a:p>
            <a:r>
              <a:rPr lang="en-US" dirty="0"/>
              <a:t>Gateway 2 “Hard Stop” Approval by the BSR required prior to commencing work.</a:t>
            </a:r>
          </a:p>
          <a:p>
            <a:r>
              <a:rPr lang="en-US" dirty="0"/>
              <a:t>Gateway 3 Final Certificate required from BSR (Golden Thread) </a:t>
            </a:r>
          </a:p>
          <a:p>
            <a:r>
              <a:rPr lang="en-US" dirty="0"/>
              <a:t>Occupied buildings Building Assurance Certificate required from BSR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44DF04-E045-E941-A618-FBD810A4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Key Gateways</a:t>
            </a:r>
            <a:br>
              <a:rPr lang="en-US" dirty="0"/>
            </a:br>
            <a:r>
              <a:rPr lang="en-US" dirty="0"/>
              <a:t>        Current                        Proposed</a:t>
            </a:r>
          </a:p>
        </p:txBody>
      </p:sp>
    </p:spTree>
    <p:extLst>
      <p:ext uri="{BB962C8B-B14F-4D97-AF65-F5344CB8AC3E}">
        <p14:creationId xmlns:p14="http://schemas.microsoft.com/office/powerpoint/2010/main" val="236186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D2C230-D0FF-2049-A9D0-4EE670C8D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722" y="2290384"/>
            <a:ext cx="9119341" cy="2629239"/>
          </a:xfrm>
        </p:spPr>
        <p:txBody>
          <a:bodyPr numCol="3"/>
          <a:lstStyle/>
          <a:p>
            <a:pPr marL="8890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Preston (Head Office)</a:t>
            </a:r>
          </a:p>
          <a:p>
            <a:pPr marL="88900" indent="0">
              <a:buNone/>
            </a:pPr>
            <a:r>
              <a:rPr lang="en-GB" sz="1400" dirty="0"/>
              <a:t>5 </a:t>
            </a:r>
            <a:r>
              <a:rPr lang="en-GB" sz="1400" dirty="0" err="1"/>
              <a:t>Eastway</a:t>
            </a:r>
            <a:r>
              <a:rPr lang="en-GB" sz="1400" dirty="0"/>
              <a:t> Business Village,</a:t>
            </a:r>
          </a:p>
          <a:p>
            <a:pPr marL="88900" indent="0">
              <a:buNone/>
            </a:pPr>
            <a:r>
              <a:rPr lang="en-GB" sz="1400" dirty="0"/>
              <a:t>Oliver’s Place, Fulwood,</a:t>
            </a:r>
          </a:p>
          <a:p>
            <a:pPr marL="88900" indent="0">
              <a:buNone/>
            </a:pPr>
            <a:r>
              <a:rPr lang="en-GB" sz="1400" dirty="0"/>
              <a:t>Preston, PR2 9WT</a:t>
            </a:r>
          </a:p>
          <a:p>
            <a:pPr marL="88900" indent="0">
              <a:buNone/>
            </a:pPr>
            <a:r>
              <a:rPr lang="en-GB" sz="1400" dirty="0"/>
              <a:t> 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8890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Manchester</a:t>
            </a:r>
            <a:r>
              <a:rPr lang="en-GB" sz="1400" b="1" dirty="0"/>
              <a:t> </a:t>
            </a:r>
            <a:endParaRPr lang="en-GB" sz="1400" dirty="0"/>
          </a:p>
          <a:p>
            <a:pPr marL="88900" indent="0">
              <a:buNone/>
            </a:pPr>
            <a:r>
              <a:rPr lang="en-GB" sz="1400" dirty="0"/>
              <a:t>Piccadilly House,</a:t>
            </a:r>
          </a:p>
          <a:p>
            <a:pPr marL="88900" indent="0">
              <a:buNone/>
            </a:pPr>
            <a:r>
              <a:rPr lang="en-GB" sz="1400" dirty="0"/>
              <a:t>49 Piccadilly Gardens,</a:t>
            </a:r>
          </a:p>
          <a:p>
            <a:pPr marL="88900" indent="0">
              <a:buNone/>
            </a:pPr>
            <a:r>
              <a:rPr lang="en-GB" sz="1400" dirty="0"/>
              <a:t>Manchester, M1 2AP</a:t>
            </a:r>
          </a:p>
          <a:p>
            <a:pPr marL="8890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Birmingham 	</a:t>
            </a:r>
            <a:endParaRPr lang="en-GB" sz="1400" dirty="0">
              <a:solidFill>
                <a:schemeClr val="accent1"/>
              </a:solidFill>
            </a:endParaRPr>
          </a:p>
          <a:p>
            <a:pPr marL="88900" indent="0">
              <a:buNone/>
            </a:pPr>
            <a:r>
              <a:rPr lang="en-GB" sz="1400" dirty="0"/>
              <a:t>Grosvenor House,</a:t>
            </a:r>
          </a:p>
          <a:p>
            <a:pPr marL="88900" indent="0">
              <a:buNone/>
            </a:pPr>
            <a:r>
              <a:rPr lang="en-GB" sz="1400" dirty="0"/>
              <a:t>11 St Paul’s Square,</a:t>
            </a:r>
          </a:p>
          <a:p>
            <a:pPr marL="88900" indent="0">
              <a:buNone/>
            </a:pPr>
            <a:r>
              <a:rPr lang="en-GB" sz="1400" dirty="0"/>
              <a:t>Birmingham, B3 1RB</a:t>
            </a:r>
          </a:p>
          <a:p>
            <a:pPr marL="88900" indent="0">
              <a:buNone/>
            </a:pPr>
            <a:endParaRPr lang="en-GB" sz="1400" dirty="0"/>
          </a:p>
          <a:p>
            <a:pPr marL="8890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London</a:t>
            </a:r>
          </a:p>
          <a:p>
            <a:pPr marL="88900" indent="0">
              <a:buNone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Hamilton House</a:t>
            </a:r>
          </a:p>
          <a:p>
            <a:pPr marL="88900" indent="0">
              <a:buNone/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</a:rPr>
              <a:t>Mabledon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Place, Bloomsbury</a:t>
            </a:r>
          </a:p>
          <a:p>
            <a:pPr marL="88900" indent="0">
              <a:buNone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London WC1H 9BB</a:t>
            </a:r>
          </a:p>
          <a:p>
            <a:pPr marL="88900" indent="0">
              <a:buNone/>
            </a:pPr>
            <a:endParaRPr lang="en-GB" sz="1400" dirty="0"/>
          </a:p>
          <a:p>
            <a:pPr marL="88900" indent="0">
              <a:buNone/>
            </a:pPr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2C0EDD-FA74-4247-986E-8714D70E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9688E19-975A-2044-8A8E-8BF253A8863F}"/>
              </a:ext>
            </a:extLst>
          </p:cNvPr>
          <p:cNvSpPr txBox="1">
            <a:spLocks/>
          </p:cNvSpPr>
          <p:nvPr/>
        </p:nvSpPr>
        <p:spPr>
          <a:xfrm>
            <a:off x="1629721" y="1707888"/>
            <a:ext cx="9119341" cy="582496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683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▪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▫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▫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▫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Preston. Manchester. Birmingham. London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2DBA8B1-39B5-A640-AB28-766FC0334819}"/>
              </a:ext>
            </a:extLst>
          </p:cNvPr>
          <p:cNvSpPr txBox="1">
            <a:spLocks/>
          </p:cNvSpPr>
          <p:nvPr/>
        </p:nvSpPr>
        <p:spPr>
          <a:xfrm>
            <a:off x="1629720" y="4798060"/>
            <a:ext cx="9119341" cy="1194178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683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▪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▫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▫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▫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83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None/>
            </a:pPr>
            <a:r>
              <a:rPr lang="en-GB" sz="1600" b="1" dirty="0"/>
              <a:t>W: </a:t>
            </a:r>
            <a:r>
              <a:rPr lang="en-GB" sz="1600" u="sng" dirty="0">
                <a:hlinkClick r:id="rId2"/>
              </a:rPr>
              <a:t>www.ballandberry.co.uk</a:t>
            </a:r>
            <a:r>
              <a:rPr lang="en-GB" sz="1600" dirty="0"/>
              <a:t> </a:t>
            </a:r>
          </a:p>
          <a:p>
            <a:pPr marL="88900" indent="0">
              <a:buNone/>
            </a:pPr>
            <a:r>
              <a:rPr lang="en-GB" sz="1600" b="1" dirty="0"/>
              <a:t>T: </a:t>
            </a:r>
            <a:r>
              <a:rPr lang="en-GB" sz="1600" dirty="0"/>
              <a:t>0333 023 0262 </a:t>
            </a:r>
            <a:endParaRPr lang="en-GB" sz="1600" dirty="0">
              <a:solidFill>
                <a:schemeClr val="accent1"/>
              </a:solidFill>
            </a:endParaRPr>
          </a:p>
          <a:p>
            <a:pPr marL="88900" indent="0">
              <a:buNone/>
            </a:pPr>
            <a:r>
              <a:rPr lang="en-GB" sz="1600" b="1" dirty="0"/>
              <a:t>E:</a:t>
            </a:r>
            <a:r>
              <a:rPr lang="en-GB" sz="1600" dirty="0"/>
              <a:t> </a:t>
            </a:r>
            <a:r>
              <a:rPr lang="en-GB" sz="1600" u="sng" dirty="0">
                <a:hlinkClick r:id="rId3"/>
              </a:rPr>
              <a:t>info@ballandberry.co.uk</a:t>
            </a:r>
            <a:r>
              <a:rPr lang="en-GB" sz="1600" dirty="0"/>
              <a:t> </a:t>
            </a:r>
          </a:p>
          <a:p>
            <a:pPr marL="88900" indent="0">
              <a:buNone/>
            </a:pPr>
            <a:r>
              <a:rPr lang="en-GB" sz="1600" b="1" dirty="0"/>
              <a:t>in:</a:t>
            </a:r>
            <a:r>
              <a:rPr lang="en-GB" sz="1600" dirty="0"/>
              <a:t> </a:t>
            </a:r>
            <a:r>
              <a:rPr lang="en-GB" sz="1600" u="sng" dirty="0">
                <a:hlinkClick r:id="rId4"/>
              </a:rPr>
              <a:t>www.linkedin.com/company/ball-and-berry-limited/</a:t>
            </a:r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A4C37-0D2C-7C47-AC2A-4DDB06C13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264" y="841446"/>
            <a:ext cx="582496" cy="5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2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8E6C8D-BFAF-E947-8799-F4E046AD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0" y="419100"/>
            <a:ext cx="997382" cy="1016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CF7073D-7ACC-401C-B4FB-8887485CA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03" y="2143125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63705"/>
      </p:ext>
    </p:extLst>
  </p:cSld>
  <p:clrMapOvr>
    <a:masterClrMapping/>
  </p:clrMapOvr>
</p:sld>
</file>

<file path=ppt/theme/theme1.xml><?xml version="1.0" encoding="utf-8"?>
<a:theme xmlns:a="http://schemas.openxmlformats.org/drawingml/2006/main" name="Ball &amp; Berry Theme">
  <a:themeElements>
    <a:clrScheme name="Custom 2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007493"/>
      </a:accent1>
      <a:accent2>
        <a:srgbClr val="F9F9F9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1E73E3"/>
      </a:hlink>
      <a:folHlink>
        <a:srgbClr val="0073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506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Ball &amp; Berry Theme</vt:lpstr>
      <vt:lpstr>Richard Cymler</vt:lpstr>
      <vt:lpstr>Draft Building Safety Bill</vt:lpstr>
      <vt:lpstr>Part 2 The Building Safety Regulator</vt:lpstr>
      <vt:lpstr>Higher Risk Buildings</vt:lpstr>
      <vt:lpstr>Part 3 Amendments to the Building Act 1984</vt:lpstr>
      <vt:lpstr>                     Key Gateways         Current                        Proposed</vt:lpstr>
      <vt:lpstr>Get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Richard Cymler</cp:lastModifiedBy>
  <cp:revision>40</cp:revision>
  <dcterms:created xsi:type="dcterms:W3CDTF">2019-08-05T11:23:30Z</dcterms:created>
  <dcterms:modified xsi:type="dcterms:W3CDTF">2020-12-01T14:29:26Z</dcterms:modified>
</cp:coreProperties>
</file>