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1"/>
  </p:notesMasterIdLst>
  <p:handoutMasterIdLst>
    <p:handoutMasterId r:id="rId12"/>
  </p:handoutMasterIdLst>
  <p:sldIdLst>
    <p:sldId id="323" r:id="rId5"/>
    <p:sldId id="325" r:id="rId6"/>
    <p:sldId id="336" r:id="rId7"/>
    <p:sldId id="337" r:id="rId8"/>
    <p:sldId id="328" r:id="rId9"/>
    <p:sldId id="334" r:id="rId10"/>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5098"/>
    <a:srgbClr val="00B0F0"/>
    <a:srgbClr val="17375E"/>
    <a:srgbClr val="2C6B87"/>
    <a:srgbClr val="0D4DDC"/>
    <a:srgbClr val="327B98"/>
    <a:srgbClr val="2A5798"/>
    <a:srgbClr val="61A223"/>
    <a:srgbClr val="20A225"/>
    <a:srgbClr val="DA2F1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772D78-5CCE-4F68-AC23-58DD5B9B514C}" v="3" dt="2020-12-18T09:09:30.550"/>
  </p1510:revLst>
</p1510:revInfo>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5" autoAdjust="0"/>
    <p:restoredTop sz="94660"/>
  </p:normalViewPr>
  <p:slideViewPr>
    <p:cSldViewPr snapToGrid="0" snapToObjects="1">
      <p:cViewPr varScale="1">
        <p:scale>
          <a:sx n="100" d="100"/>
          <a:sy n="100" d="100"/>
        </p:scale>
        <p:origin x="1926"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056"/>
          </a:xfrm>
          <a:prstGeom prst="rect">
            <a:avLst/>
          </a:prstGeom>
        </p:spPr>
        <p:txBody>
          <a:bodyPr vert="horz" lIns="91432" tIns="45716" rIns="91432" bIns="45716" rtlCol="0"/>
          <a:lstStyle>
            <a:lvl1pPr algn="l">
              <a:defRPr sz="1200"/>
            </a:lvl1pPr>
          </a:lstStyle>
          <a:p>
            <a:endParaRPr lang="en-GB"/>
          </a:p>
        </p:txBody>
      </p:sp>
      <p:sp>
        <p:nvSpPr>
          <p:cNvPr id="3" name="Date Placeholder 2"/>
          <p:cNvSpPr>
            <a:spLocks noGrp="1"/>
          </p:cNvSpPr>
          <p:nvPr>
            <p:ph type="dt" sz="quarter" idx="1"/>
          </p:nvPr>
        </p:nvSpPr>
        <p:spPr>
          <a:xfrm>
            <a:off x="3850444" y="0"/>
            <a:ext cx="2945659" cy="498056"/>
          </a:xfrm>
          <a:prstGeom prst="rect">
            <a:avLst/>
          </a:prstGeom>
        </p:spPr>
        <p:txBody>
          <a:bodyPr vert="horz" lIns="91432" tIns="45716" rIns="91432" bIns="45716" rtlCol="0"/>
          <a:lstStyle>
            <a:lvl1pPr algn="r">
              <a:defRPr sz="1200"/>
            </a:lvl1pPr>
          </a:lstStyle>
          <a:p>
            <a:fld id="{94E79431-AEC6-400E-A6D0-800847C9894F}" type="datetimeFigureOut">
              <a:rPr lang="en-GB" smtClean="0"/>
              <a:t>18/12/2020</a:t>
            </a:fld>
            <a:endParaRPr lang="en-GB"/>
          </a:p>
        </p:txBody>
      </p:sp>
      <p:sp>
        <p:nvSpPr>
          <p:cNvPr id="4" name="Footer Placeholder 3"/>
          <p:cNvSpPr>
            <a:spLocks noGrp="1"/>
          </p:cNvSpPr>
          <p:nvPr>
            <p:ph type="ftr" sz="quarter" idx="2"/>
          </p:nvPr>
        </p:nvSpPr>
        <p:spPr>
          <a:xfrm>
            <a:off x="1" y="9428584"/>
            <a:ext cx="2945659" cy="498055"/>
          </a:xfrm>
          <a:prstGeom prst="rect">
            <a:avLst/>
          </a:prstGeom>
        </p:spPr>
        <p:txBody>
          <a:bodyPr vert="horz" lIns="91432" tIns="45716" rIns="91432" bIns="45716" rtlCol="0" anchor="b"/>
          <a:lstStyle>
            <a:lvl1pPr algn="l">
              <a:defRPr sz="1200"/>
            </a:lvl1pPr>
          </a:lstStyle>
          <a:p>
            <a:endParaRPr lang="en-GB"/>
          </a:p>
        </p:txBody>
      </p:sp>
      <p:sp>
        <p:nvSpPr>
          <p:cNvPr id="5" name="Slide Number Placeholder 4"/>
          <p:cNvSpPr>
            <a:spLocks noGrp="1"/>
          </p:cNvSpPr>
          <p:nvPr>
            <p:ph type="sldNum" sz="quarter" idx="3"/>
          </p:nvPr>
        </p:nvSpPr>
        <p:spPr>
          <a:xfrm>
            <a:off x="3850444" y="9428584"/>
            <a:ext cx="2945659" cy="498055"/>
          </a:xfrm>
          <a:prstGeom prst="rect">
            <a:avLst/>
          </a:prstGeom>
        </p:spPr>
        <p:txBody>
          <a:bodyPr vert="horz" lIns="91432" tIns="45716" rIns="91432" bIns="45716" rtlCol="0" anchor="b"/>
          <a:lstStyle>
            <a:lvl1pPr algn="r">
              <a:defRPr sz="1200"/>
            </a:lvl1pPr>
          </a:lstStyle>
          <a:p>
            <a:fld id="{C40B09FC-EA72-45EE-A913-9E68E143696A}" type="slidenum">
              <a:rPr lang="en-GB" smtClean="0"/>
              <a:t>‹#›</a:t>
            </a:fld>
            <a:endParaRPr lang="en-GB"/>
          </a:p>
        </p:txBody>
      </p:sp>
    </p:spTree>
    <p:extLst>
      <p:ext uri="{BB962C8B-B14F-4D97-AF65-F5344CB8AC3E}">
        <p14:creationId xmlns:p14="http://schemas.microsoft.com/office/powerpoint/2010/main" val="4759608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0AF47F7C-0C20-4918-8520-0D982B772909}" type="datetimeFigureOut">
              <a:rPr lang="en-GB" smtClean="0"/>
              <a:t>18/12/2020</a:t>
            </a:fld>
            <a:endParaRPr lang="en-GB"/>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5D4477D6-7183-4F7F-97CD-B2103B203C2A}" type="slidenum">
              <a:rPr lang="en-GB" smtClean="0"/>
              <a:t>‹#›</a:t>
            </a:fld>
            <a:endParaRPr lang="en-GB"/>
          </a:p>
        </p:txBody>
      </p:sp>
    </p:spTree>
    <p:extLst>
      <p:ext uri="{BB962C8B-B14F-4D97-AF65-F5344CB8AC3E}">
        <p14:creationId xmlns:p14="http://schemas.microsoft.com/office/powerpoint/2010/main" val="3872996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782F14C-A4F5-4112-9B23-245F9BAD2DA5}" type="slidenum">
              <a:rPr lang="en-GB" smtClean="0"/>
              <a:t>1</a:t>
            </a:fld>
            <a:endParaRPr lang="en-GB"/>
          </a:p>
        </p:txBody>
      </p:sp>
    </p:spTree>
    <p:extLst>
      <p:ext uri="{BB962C8B-B14F-4D97-AF65-F5344CB8AC3E}">
        <p14:creationId xmlns:p14="http://schemas.microsoft.com/office/powerpoint/2010/main" val="4184554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526E934C-310E-7B4E-B985-29249614D83E}" type="datetimeFigureOut">
              <a:rPr lang="en-US" smtClean="0"/>
              <a:t>12/18/2020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19DE79-C443-174B-A408-C30004623978}" type="slidenum">
              <a:rPr lang="en-US" smtClean="0"/>
              <a:t>‹#›</a:t>
            </a:fld>
            <a:endParaRPr lang="en-US"/>
          </a:p>
        </p:txBody>
      </p:sp>
    </p:spTree>
    <p:extLst>
      <p:ext uri="{BB962C8B-B14F-4D97-AF65-F5344CB8AC3E}">
        <p14:creationId xmlns:p14="http://schemas.microsoft.com/office/powerpoint/2010/main" val="229961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526E934C-310E-7B4E-B985-29249614D83E}" type="datetimeFigureOut">
              <a:rPr lang="en-US" smtClean="0"/>
              <a:t>12/18/2020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19DE79-C443-174B-A408-C30004623978}" type="slidenum">
              <a:rPr lang="en-US" smtClean="0"/>
              <a:t>‹#›</a:t>
            </a:fld>
            <a:endParaRPr lang="en-US"/>
          </a:p>
        </p:txBody>
      </p:sp>
    </p:spTree>
    <p:extLst>
      <p:ext uri="{BB962C8B-B14F-4D97-AF65-F5344CB8AC3E}">
        <p14:creationId xmlns:p14="http://schemas.microsoft.com/office/powerpoint/2010/main" val="1363574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526E934C-310E-7B4E-B985-29249614D83E}" type="datetimeFigureOut">
              <a:rPr lang="en-US" smtClean="0"/>
              <a:t>12/18/2020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19DE79-C443-174B-A408-C30004623978}" type="slidenum">
              <a:rPr lang="en-US" smtClean="0"/>
              <a:t>‹#›</a:t>
            </a:fld>
            <a:endParaRPr lang="en-US"/>
          </a:p>
        </p:txBody>
      </p:sp>
    </p:spTree>
    <p:extLst>
      <p:ext uri="{BB962C8B-B14F-4D97-AF65-F5344CB8AC3E}">
        <p14:creationId xmlns:p14="http://schemas.microsoft.com/office/powerpoint/2010/main" val="4068288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526E934C-310E-7B4E-B985-29249614D83E}" type="datetimeFigureOut">
              <a:rPr lang="en-US" smtClean="0"/>
              <a:t>12/18/2020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19DE79-C443-174B-A408-C30004623978}" type="slidenum">
              <a:rPr lang="en-US" smtClean="0"/>
              <a:t>‹#›</a:t>
            </a:fld>
            <a:endParaRPr lang="en-US"/>
          </a:p>
        </p:txBody>
      </p:sp>
    </p:spTree>
    <p:extLst>
      <p:ext uri="{BB962C8B-B14F-4D97-AF65-F5344CB8AC3E}">
        <p14:creationId xmlns:p14="http://schemas.microsoft.com/office/powerpoint/2010/main" val="1626742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26E934C-310E-7B4E-B985-29249614D83E}" type="datetimeFigureOut">
              <a:rPr lang="en-US" smtClean="0"/>
              <a:t>12/18/2020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19DE79-C443-174B-A408-C30004623978}" type="slidenum">
              <a:rPr lang="en-US" smtClean="0"/>
              <a:t>‹#›</a:t>
            </a:fld>
            <a:endParaRPr lang="en-US"/>
          </a:p>
        </p:txBody>
      </p:sp>
    </p:spTree>
    <p:extLst>
      <p:ext uri="{BB962C8B-B14F-4D97-AF65-F5344CB8AC3E}">
        <p14:creationId xmlns:p14="http://schemas.microsoft.com/office/powerpoint/2010/main" val="2520827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526E934C-310E-7B4E-B985-29249614D83E}" type="datetimeFigureOut">
              <a:rPr lang="en-US" smtClean="0"/>
              <a:t>12/18/2020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19DE79-C443-174B-A408-C30004623978}" type="slidenum">
              <a:rPr lang="en-US" smtClean="0"/>
              <a:t>‹#›</a:t>
            </a:fld>
            <a:endParaRPr lang="en-US"/>
          </a:p>
        </p:txBody>
      </p:sp>
    </p:spTree>
    <p:extLst>
      <p:ext uri="{BB962C8B-B14F-4D97-AF65-F5344CB8AC3E}">
        <p14:creationId xmlns:p14="http://schemas.microsoft.com/office/powerpoint/2010/main" val="3998177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526E934C-310E-7B4E-B985-29249614D83E}" type="datetimeFigureOut">
              <a:rPr lang="en-US" smtClean="0"/>
              <a:t>12/18/2020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19DE79-C443-174B-A408-C30004623978}" type="slidenum">
              <a:rPr lang="en-US" smtClean="0"/>
              <a:t>‹#›</a:t>
            </a:fld>
            <a:endParaRPr lang="en-US"/>
          </a:p>
        </p:txBody>
      </p:sp>
    </p:spTree>
    <p:extLst>
      <p:ext uri="{BB962C8B-B14F-4D97-AF65-F5344CB8AC3E}">
        <p14:creationId xmlns:p14="http://schemas.microsoft.com/office/powerpoint/2010/main" val="3900600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526E934C-310E-7B4E-B985-29249614D83E}" type="datetimeFigureOut">
              <a:rPr lang="en-US" smtClean="0"/>
              <a:t>12/18/2020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19DE79-C443-174B-A408-C30004623978}" type="slidenum">
              <a:rPr lang="en-US" smtClean="0"/>
              <a:t>‹#›</a:t>
            </a:fld>
            <a:endParaRPr lang="en-US"/>
          </a:p>
        </p:txBody>
      </p:sp>
    </p:spTree>
    <p:extLst>
      <p:ext uri="{BB962C8B-B14F-4D97-AF65-F5344CB8AC3E}">
        <p14:creationId xmlns:p14="http://schemas.microsoft.com/office/powerpoint/2010/main" val="302369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6E934C-310E-7B4E-B985-29249614D83E}" type="datetimeFigureOut">
              <a:rPr lang="en-US" smtClean="0"/>
              <a:t>12/18/2020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19DE79-C443-174B-A408-C30004623978}" type="slidenum">
              <a:rPr lang="en-US" smtClean="0"/>
              <a:t>‹#›</a:t>
            </a:fld>
            <a:endParaRPr lang="en-US"/>
          </a:p>
        </p:txBody>
      </p:sp>
    </p:spTree>
    <p:extLst>
      <p:ext uri="{BB962C8B-B14F-4D97-AF65-F5344CB8AC3E}">
        <p14:creationId xmlns:p14="http://schemas.microsoft.com/office/powerpoint/2010/main" val="1858167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526E934C-310E-7B4E-B985-29249614D83E}" type="datetimeFigureOut">
              <a:rPr lang="en-US" smtClean="0"/>
              <a:t>12/18/2020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19DE79-C443-174B-A408-C30004623978}" type="slidenum">
              <a:rPr lang="en-US" smtClean="0"/>
              <a:t>‹#›</a:t>
            </a:fld>
            <a:endParaRPr lang="en-US"/>
          </a:p>
        </p:txBody>
      </p:sp>
    </p:spTree>
    <p:extLst>
      <p:ext uri="{BB962C8B-B14F-4D97-AF65-F5344CB8AC3E}">
        <p14:creationId xmlns:p14="http://schemas.microsoft.com/office/powerpoint/2010/main" val="2714789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526E934C-310E-7B4E-B985-29249614D83E}" type="datetimeFigureOut">
              <a:rPr lang="en-US" smtClean="0"/>
              <a:t>12/18/2020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19DE79-C443-174B-A408-C30004623978}" type="slidenum">
              <a:rPr lang="en-US" smtClean="0"/>
              <a:t>‹#›</a:t>
            </a:fld>
            <a:endParaRPr lang="en-US"/>
          </a:p>
        </p:txBody>
      </p:sp>
    </p:spTree>
    <p:extLst>
      <p:ext uri="{BB962C8B-B14F-4D97-AF65-F5344CB8AC3E}">
        <p14:creationId xmlns:p14="http://schemas.microsoft.com/office/powerpoint/2010/main" val="626839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6E934C-310E-7B4E-B985-29249614D83E}" type="datetimeFigureOut">
              <a:rPr lang="en-US" smtClean="0"/>
              <a:t>12/18/2020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19DE79-C443-174B-A408-C30004623978}" type="slidenum">
              <a:rPr lang="en-US" smtClean="0"/>
              <a:t>‹#›</a:t>
            </a:fld>
            <a:endParaRPr lang="en-US"/>
          </a:p>
        </p:txBody>
      </p:sp>
    </p:spTree>
    <p:extLst>
      <p:ext uri="{BB962C8B-B14F-4D97-AF65-F5344CB8AC3E}">
        <p14:creationId xmlns:p14="http://schemas.microsoft.com/office/powerpoint/2010/main" val="59644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TDC0009 (4).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0" y="0"/>
            <a:ext cx="9144000" cy="6858000"/>
          </a:xfrm>
          <a:prstGeom prst="rect">
            <a:avLst/>
          </a:prstGeom>
        </p:spPr>
      </p:pic>
      <p:sp>
        <p:nvSpPr>
          <p:cNvPr id="2" name="Oval 1"/>
          <p:cNvSpPr/>
          <p:nvPr/>
        </p:nvSpPr>
        <p:spPr>
          <a:xfrm>
            <a:off x="2221863" y="1164590"/>
            <a:ext cx="4700270" cy="4700270"/>
          </a:xfrm>
          <a:prstGeom prst="ellipse">
            <a:avLst/>
          </a:prstGeom>
          <a:solidFill>
            <a:srgbClr val="046EB1"/>
          </a:solidFill>
          <a:ln>
            <a:noFill/>
          </a:ln>
          <a:effectLst>
            <a:outerShdw blurRad="40000" dist="23000" dir="5400000" sx="0" sy="0" rotWithShape="0">
              <a:srgbClr val="046EB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dirty="0">
              <a:latin typeface="+mj-lt"/>
              <a:cs typeface="Arial" panose="020B0604020202020204" pitchFamily="34" charset="0"/>
            </a:endParaRPr>
          </a:p>
        </p:txBody>
      </p:sp>
      <p:sp>
        <p:nvSpPr>
          <p:cNvPr id="16" name="Rectangle 15"/>
          <p:cNvSpPr/>
          <p:nvPr/>
        </p:nvSpPr>
        <p:spPr>
          <a:xfrm>
            <a:off x="3617912" y="3834174"/>
            <a:ext cx="1908175" cy="45719"/>
          </a:xfrm>
          <a:prstGeom prst="rect">
            <a:avLst/>
          </a:prstGeom>
          <a:solidFill>
            <a:schemeClr val="bg1"/>
          </a:solidFill>
          <a:ln>
            <a:noFill/>
          </a:ln>
          <a:effectLst>
            <a:outerShdw blurRad="40000" dist="23000" dir="5400000" sx="0" sy="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cs typeface="Arial" panose="020B0604020202020204" pitchFamily="34" charset="0"/>
            </a:endParaRPr>
          </a:p>
        </p:txBody>
      </p:sp>
      <p:sp>
        <p:nvSpPr>
          <p:cNvPr id="17" name="TextBox 16"/>
          <p:cNvSpPr txBox="1"/>
          <p:nvPr/>
        </p:nvSpPr>
        <p:spPr>
          <a:xfrm>
            <a:off x="2867857" y="3025655"/>
            <a:ext cx="3616889" cy="612475"/>
          </a:xfrm>
          <a:prstGeom prst="rect">
            <a:avLst/>
          </a:prstGeom>
          <a:noFill/>
        </p:spPr>
        <p:txBody>
          <a:bodyPr vert="horz" wrap="none" rtlCol="0">
            <a:spAutoFit/>
          </a:bodyPr>
          <a:lstStyle/>
          <a:p>
            <a:pPr algn="ctr">
              <a:lnSpc>
                <a:spcPts val="4000"/>
              </a:lnSpc>
            </a:pPr>
            <a:r>
              <a:rPr lang="en-US" sz="4000" kern="1900" dirty="0">
                <a:solidFill>
                  <a:schemeClr val="bg1"/>
                </a:solidFill>
                <a:latin typeface="+mj-lt"/>
                <a:cs typeface="Arial" panose="020B0604020202020204" pitchFamily="34" charset="0"/>
              </a:rPr>
              <a:t>Panel Discussion</a:t>
            </a:r>
          </a:p>
        </p:txBody>
      </p:sp>
      <p:sp>
        <p:nvSpPr>
          <p:cNvPr id="3" name="TextBox 2"/>
          <p:cNvSpPr txBox="1"/>
          <p:nvPr/>
        </p:nvSpPr>
        <p:spPr>
          <a:xfrm>
            <a:off x="2788466" y="4008842"/>
            <a:ext cx="3567065" cy="585417"/>
          </a:xfrm>
          <a:prstGeom prst="rect">
            <a:avLst/>
          </a:prstGeom>
          <a:noFill/>
        </p:spPr>
        <p:txBody>
          <a:bodyPr wrap="square" rtlCol="0">
            <a:spAutoFit/>
          </a:bodyPr>
          <a:lstStyle/>
          <a:p>
            <a:pPr algn="ctr">
              <a:lnSpc>
                <a:spcPts val="4000"/>
              </a:lnSpc>
            </a:pPr>
            <a:r>
              <a:rPr lang="en-US" sz="3200" kern="1900" dirty="0">
                <a:solidFill>
                  <a:schemeClr val="bg1"/>
                </a:solidFill>
                <a:cs typeface="Arial" panose="020B0604020202020204" pitchFamily="34" charset="0"/>
              </a:rPr>
              <a:t>18</a:t>
            </a:r>
            <a:r>
              <a:rPr lang="en-US" sz="3200" kern="1900" baseline="30000" dirty="0">
                <a:solidFill>
                  <a:schemeClr val="bg1"/>
                </a:solidFill>
                <a:cs typeface="Arial" panose="020B0604020202020204" pitchFamily="34" charset="0"/>
              </a:rPr>
              <a:t>th</a:t>
            </a:r>
            <a:r>
              <a:rPr lang="en-US" sz="3200" kern="1900" dirty="0">
                <a:solidFill>
                  <a:schemeClr val="bg1"/>
                </a:solidFill>
                <a:cs typeface="Arial" panose="020B0604020202020204" pitchFamily="34" charset="0"/>
              </a:rPr>
              <a:t> December 2020</a:t>
            </a:r>
          </a:p>
        </p:txBody>
      </p:sp>
      <p:pic>
        <p:nvPicPr>
          <p:cNvPr id="9" name="Picture 1" descr="cid:image001.jpg@01D065A6.2CFEFFB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8497" y="6119923"/>
            <a:ext cx="24288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5859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5981289"/>
            <a:ext cx="9144000" cy="886869"/>
          </a:xfrm>
          <a:prstGeom prst="rect">
            <a:avLst/>
          </a:prstGeom>
          <a:solidFill>
            <a:srgbClr val="405098"/>
          </a:solidFill>
          <a:ln>
            <a:solidFill>
              <a:schemeClr val="bg1">
                <a:lumMod val="85000"/>
              </a:schemeClr>
            </a:solidFill>
          </a:ln>
          <a:effectLst>
            <a:outerShdw blurRad="40000" dist="23000" dir="5400000" sx="0" sy="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nSpc>
                <a:spcPts val="4000"/>
              </a:lnSpc>
            </a:pPr>
            <a:endParaRPr lang="en-US" sz="2800" kern="1900" dirty="0">
              <a:solidFill>
                <a:schemeClr val="bg1"/>
              </a:solidFill>
              <a:cs typeface="Arial" panose="020B0604020202020204" pitchFamily="34" charset="0"/>
            </a:endParaRPr>
          </a:p>
        </p:txBody>
      </p:sp>
      <p:sp>
        <p:nvSpPr>
          <p:cNvPr id="5" name="TextBox 4"/>
          <p:cNvSpPr txBox="1"/>
          <p:nvPr/>
        </p:nvSpPr>
        <p:spPr>
          <a:xfrm>
            <a:off x="171745" y="248919"/>
            <a:ext cx="6575284" cy="612475"/>
          </a:xfrm>
          <a:prstGeom prst="rect">
            <a:avLst/>
          </a:prstGeom>
          <a:noFill/>
        </p:spPr>
        <p:txBody>
          <a:bodyPr vert="horz" wrap="square" rtlCol="0">
            <a:spAutoFit/>
          </a:bodyPr>
          <a:lstStyle/>
          <a:p>
            <a:pPr>
              <a:lnSpc>
                <a:spcPts val="4000"/>
              </a:lnSpc>
            </a:pPr>
            <a:r>
              <a:rPr lang="en-US" sz="4000" kern="1900" dirty="0">
                <a:solidFill>
                  <a:schemeClr val="tx2">
                    <a:lumMod val="75000"/>
                  </a:schemeClr>
                </a:solidFill>
                <a:latin typeface="+mj-lt"/>
                <a:cs typeface="Arial" panose="020B0604020202020204" pitchFamily="34" charset="0"/>
              </a:rPr>
              <a:t>Current Situation</a:t>
            </a:r>
          </a:p>
        </p:txBody>
      </p:sp>
      <p:pic>
        <p:nvPicPr>
          <p:cNvPr id="8" name="Picture 1" descr="cid:image001.jpg@01D065A6.2CFEFFB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8497" y="6119923"/>
            <a:ext cx="24288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0E1AB565-1A00-4A3E-818D-E021A2A55B05}"/>
              </a:ext>
            </a:extLst>
          </p:cNvPr>
          <p:cNvSpPr txBox="1"/>
          <p:nvPr/>
        </p:nvSpPr>
        <p:spPr>
          <a:xfrm>
            <a:off x="239983" y="872057"/>
            <a:ext cx="6689628" cy="4862870"/>
          </a:xfrm>
          <a:prstGeom prst="rect">
            <a:avLst/>
          </a:prstGeom>
          <a:noFill/>
        </p:spPr>
        <p:txBody>
          <a:bodyPr vert="horz" wrap="square" rtlCol="0">
            <a:spAutoFit/>
          </a:bodyPr>
          <a:lstStyle/>
          <a:p>
            <a:pPr marL="285750" indent="-285750">
              <a:spcBef>
                <a:spcPts val="600"/>
              </a:spcBef>
              <a:spcAft>
                <a:spcPts val="600"/>
              </a:spcAft>
              <a:buFont typeface="Arial" panose="020B0604020202020204" pitchFamily="34" charset="0"/>
              <a:buChar char="•"/>
            </a:pPr>
            <a:r>
              <a:rPr lang="en-US" sz="2000" kern="1900" dirty="0">
                <a:solidFill>
                  <a:schemeClr val="tx2">
                    <a:lumMod val="75000"/>
                  </a:schemeClr>
                </a:solidFill>
                <a:cs typeface="Arial" panose="020B0604020202020204" pitchFamily="34" charset="0"/>
              </a:rPr>
              <a:t>We have a burning platform!</a:t>
            </a:r>
          </a:p>
          <a:p>
            <a:pPr marL="285750" indent="-285750">
              <a:spcBef>
                <a:spcPts val="600"/>
              </a:spcBef>
              <a:spcAft>
                <a:spcPts val="600"/>
              </a:spcAft>
              <a:buFont typeface="Arial" panose="020B0604020202020204" pitchFamily="34" charset="0"/>
              <a:buChar char="•"/>
            </a:pPr>
            <a:r>
              <a:rPr lang="en-US" sz="2000" kern="1900" dirty="0">
                <a:solidFill>
                  <a:schemeClr val="tx2">
                    <a:lumMod val="75000"/>
                  </a:schemeClr>
                </a:solidFill>
                <a:cs typeface="Arial" panose="020B0604020202020204" pitchFamily="34" charset="0"/>
              </a:rPr>
              <a:t>Currently we have approximately 230k Construction workers in the southwest</a:t>
            </a:r>
          </a:p>
          <a:p>
            <a:pPr marL="285750" indent="-285750">
              <a:spcBef>
                <a:spcPts val="600"/>
              </a:spcBef>
              <a:spcAft>
                <a:spcPts val="600"/>
              </a:spcAft>
              <a:buFont typeface="Arial" panose="020B0604020202020204" pitchFamily="34" charset="0"/>
              <a:buChar char="•"/>
            </a:pPr>
            <a:r>
              <a:rPr lang="en-US" sz="2000" kern="1900" dirty="0">
                <a:solidFill>
                  <a:schemeClr val="tx2">
                    <a:lumMod val="75000"/>
                  </a:schemeClr>
                </a:solidFill>
                <a:cs typeface="Arial" panose="020B0604020202020204" pitchFamily="34" charset="0"/>
              </a:rPr>
              <a:t>CITB noted that we needed 27k new workers needed in the Southwest between 2020 and 2023 (taking us to over 250k construction workers in Southwest)</a:t>
            </a:r>
          </a:p>
          <a:p>
            <a:pPr marL="285750" indent="-285750">
              <a:spcBef>
                <a:spcPts val="600"/>
              </a:spcBef>
              <a:spcAft>
                <a:spcPts val="600"/>
              </a:spcAft>
              <a:buFont typeface="Arial" panose="020B0604020202020204" pitchFamily="34" charset="0"/>
              <a:buChar char="•"/>
            </a:pPr>
            <a:r>
              <a:rPr lang="en-US" sz="2000" kern="1900" dirty="0">
                <a:solidFill>
                  <a:schemeClr val="tx2">
                    <a:lumMod val="75000"/>
                  </a:schemeClr>
                </a:solidFill>
                <a:cs typeface="Arial" panose="020B0604020202020204" pitchFamily="34" charset="0"/>
              </a:rPr>
              <a:t>In the Southwest 27% of people in workforce between ages of 45 &amp; 65</a:t>
            </a:r>
          </a:p>
          <a:p>
            <a:pPr marL="285750" indent="-285750">
              <a:spcBef>
                <a:spcPts val="600"/>
              </a:spcBef>
              <a:spcAft>
                <a:spcPts val="600"/>
              </a:spcAft>
              <a:buFont typeface="Arial" panose="020B0604020202020204" pitchFamily="34" charset="0"/>
              <a:buChar char="•"/>
            </a:pPr>
            <a:r>
              <a:rPr lang="en-US" sz="2000" kern="1900" dirty="0">
                <a:solidFill>
                  <a:schemeClr val="tx2">
                    <a:lumMod val="75000"/>
                  </a:schemeClr>
                </a:solidFill>
                <a:cs typeface="Arial" panose="020B0604020202020204" pitchFamily="34" charset="0"/>
              </a:rPr>
              <a:t>BUT … In construction industry this is 47%!</a:t>
            </a:r>
          </a:p>
          <a:p>
            <a:pPr marL="285750" indent="-285750">
              <a:spcBef>
                <a:spcPts val="600"/>
              </a:spcBef>
              <a:spcAft>
                <a:spcPts val="600"/>
              </a:spcAft>
              <a:buFont typeface="Arial" panose="020B0604020202020204" pitchFamily="34" charset="0"/>
              <a:buChar char="•"/>
            </a:pPr>
            <a:r>
              <a:rPr lang="en-US" sz="2000" kern="1900" dirty="0">
                <a:solidFill>
                  <a:schemeClr val="tx2">
                    <a:lumMod val="75000"/>
                  </a:schemeClr>
                </a:solidFill>
                <a:cs typeface="Arial" panose="020B0604020202020204" pitchFamily="34" charset="0"/>
              </a:rPr>
              <a:t>AND .. 20% of construction workforce are over 55!</a:t>
            </a:r>
          </a:p>
          <a:p>
            <a:pPr marL="285750" indent="-285750">
              <a:spcBef>
                <a:spcPts val="600"/>
              </a:spcBef>
              <a:spcAft>
                <a:spcPts val="600"/>
              </a:spcAft>
              <a:buFont typeface="Arial" panose="020B0604020202020204" pitchFamily="34" charset="0"/>
              <a:buChar char="•"/>
            </a:pPr>
            <a:r>
              <a:rPr lang="en-US" sz="2000" kern="1900" dirty="0">
                <a:solidFill>
                  <a:schemeClr val="tx2">
                    <a:lumMod val="75000"/>
                  </a:schemeClr>
                </a:solidFill>
                <a:cs typeface="Arial" panose="020B0604020202020204" pitchFamily="34" charset="0"/>
              </a:rPr>
              <a:t>Diversity - 13% of workforce are female</a:t>
            </a:r>
          </a:p>
          <a:p>
            <a:pPr marL="285750" indent="-285750">
              <a:spcBef>
                <a:spcPts val="600"/>
              </a:spcBef>
              <a:spcAft>
                <a:spcPts val="600"/>
              </a:spcAft>
              <a:buFont typeface="Arial" panose="020B0604020202020204" pitchFamily="34" charset="0"/>
              <a:buChar char="•"/>
            </a:pPr>
            <a:r>
              <a:rPr lang="en-US" sz="2000" kern="1900" dirty="0">
                <a:solidFill>
                  <a:schemeClr val="tx2">
                    <a:lumMod val="75000"/>
                  </a:schemeClr>
                </a:solidFill>
                <a:cs typeface="Arial" panose="020B0604020202020204" pitchFamily="34" charset="0"/>
              </a:rPr>
              <a:t>Just 3% of site operatives female</a:t>
            </a:r>
          </a:p>
        </p:txBody>
      </p:sp>
      <p:pic>
        <p:nvPicPr>
          <p:cNvPr id="12" name="Picture 11" descr="A close up of a logo&#10;&#10;Description automatically generated">
            <a:extLst>
              <a:ext uri="{FF2B5EF4-FFF2-40B4-BE49-F238E27FC236}">
                <a16:creationId xmlns:a16="http://schemas.microsoft.com/office/drawing/2014/main" id="{6105018D-DEE2-4248-9BAE-8D2D97149FCD}"/>
              </a:ext>
            </a:extLst>
          </p:cNvPr>
          <p:cNvPicPr>
            <a:picLocks noChangeAspect="1"/>
          </p:cNvPicPr>
          <p:nvPr/>
        </p:nvPicPr>
        <p:blipFill rotWithShape="1">
          <a:blip r:embed="rId3"/>
          <a:srcRect b="4389"/>
          <a:stretch/>
        </p:blipFill>
        <p:spPr>
          <a:xfrm>
            <a:off x="6786989" y="123858"/>
            <a:ext cx="2290383" cy="5718796"/>
          </a:xfrm>
          <a:prstGeom prst="rect">
            <a:avLst/>
          </a:prstGeom>
        </p:spPr>
      </p:pic>
    </p:spTree>
    <p:extLst>
      <p:ext uri="{BB962C8B-B14F-4D97-AF65-F5344CB8AC3E}">
        <p14:creationId xmlns:p14="http://schemas.microsoft.com/office/powerpoint/2010/main" val="4132635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5981289"/>
            <a:ext cx="9144000" cy="886869"/>
          </a:xfrm>
          <a:prstGeom prst="rect">
            <a:avLst/>
          </a:prstGeom>
          <a:solidFill>
            <a:srgbClr val="405098"/>
          </a:solidFill>
          <a:ln>
            <a:solidFill>
              <a:schemeClr val="bg1">
                <a:lumMod val="85000"/>
              </a:schemeClr>
            </a:solidFill>
          </a:ln>
          <a:effectLst>
            <a:outerShdw blurRad="40000" dist="23000" dir="5400000" sx="0" sy="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nSpc>
                <a:spcPts val="4000"/>
              </a:lnSpc>
            </a:pPr>
            <a:endParaRPr lang="en-US" sz="2800" kern="1900" dirty="0">
              <a:solidFill>
                <a:schemeClr val="bg1"/>
              </a:solidFill>
              <a:cs typeface="Arial" panose="020B0604020202020204" pitchFamily="34" charset="0"/>
            </a:endParaRPr>
          </a:p>
        </p:txBody>
      </p:sp>
      <p:sp>
        <p:nvSpPr>
          <p:cNvPr id="5" name="TextBox 4"/>
          <p:cNvSpPr txBox="1"/>
          <p:nvPr/>
        </p:nvSpPr>
        <p:spPr>
          <a:xfrm>
            <a:off x="171745" y="248919"/>
            <a:ext cx="6575284" cy="612475"/>
          </a:xfrm>
          <a:prstGeom prst="rect">
            <a:avLst/>
          </a:prstGeom>
          <a:noFill/>
        </p:spPr>
        <p:txBody>
          <a:bodyPr vert="horz" wrap="square" rtlCol="0">
            <a:spAutoFit/>
          </a:bodyPr>
          <a:lstStyle/>
          <a:p>
            <a:pPr>
              <a:lnSpc>
                <a:spcPts val="4000"/>
              </a:lnSpc>
            </a:pPr>
            <a:r>
              <a:rPr lang="en-US" sz="4000" kern="1900" dirty="0">
                <a:solidFill>
                  <a:schemeClr val="tx2">
                    <a:lumMod val="75000"/>
                  </a:schemeClr>
                </a:solidFill>
                <a:latin typeface="+mj-lt"/>
                <a:cs typeface="Arial" panose="020B0604020202020204" pitchFamily="34" charset="0"/>
              </a:rPr>
              <a:t>Current Situation (Cont.)</a:t>
            </a:r>
          </a:p>
        </p:txBody>
      </p:sp>
      <p:pic>
        <p:nvPicPr>
          <p:cNvPr id="8" name="Picture 1" descr="cid:image001.jpg@01D065A6.2CFEFFB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8497" y="6119923"/>
            <a:ext cx="24288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0E1AB565-1A00-4A3E-818D-E021A2A55B05}"/>
              </a:ext>
            </a:extLst>
          </p:cNvPr>
          <p:cNvSpPr txBox="1"/>
          <p:nvPr/>
        </p:nvSpPr>
        <p:spPr>
          <a:xfrm>
            <a:off x="239983" y="872057"/>
            <a:ext cx="6689628" cy="4555093"/>
          </a:xfrm>
          <a:prstGeom prst="rect">
            <a:avLst/>
          </a:prstGeom>
          <a:noFill/>
        </p:spPr>
        <p:txBody>
          <a:bodyPr vert="horz" wrap="square" rtlCol="0">
            <a:spAutoFit/>
          </a:bodyPr>
          <a:lstStyle/>
          <a:p>
            <a:pPr marL="285750" indent="-285750">
              <a:spcBef>
                <a:spcPts val="600"/>
              </a:spcBef>
              <a:spcAft>
                <a:spcPts val="600"/>
              </a:spcAft>
              <a:buFont typeface="Arial" panose="020B0604020202020204" pitchFamily="34" charset="0"/>
              <a:buChar char="•"/>
            </a:pPr>
            <a:r>
              <a:rPr lang="en-US" sz="2000" kern="1900" dirty="0">
                <a:solidFill>
                  <a:schemeClr val="tx2">
                    <a:lumMod val="75000"/>
                  </a:schemeClr>
                </a:solidFill>
                <a:cs typeface="Arial" panose="020B0604020202020204" pitchFamily="34" charset="0"/>
              </a:rPr>
              <a:t>UK average is that 6.5% of construction workforce retires each year when over age of 50</a:t>
            </a:r>
          </a:p>
          <a:p>
            <a:pPr marL="285750" indent="-285750">
              <a:spcBef>
                <a:spcPts val="600"/>
              </a:spcBef>
              <a:spcAft>
                <a:spcPts val="600"/>
              </a:spcAft>
              <a:buFont typeface="Arial" panose="020B0604020202020204" pitchFamily="34" charset="0"/>
              <a:buChar char="•"/>
            </a:pPr>
            <a:r>
              <a:rPr lang="en-US" sz="2000" kern="1900" dirty="0">
                <a:solidFill>
                  <a:schemeClr val="tx2">
                    <a:lumMod val="75000"/>
                  </a:schemeClr>
                </a:solidFill>
                <a:cs typeface="Arial" panose="020B0604020202020204" pitchFamily="34" charset="0"/>
              </a:rPr>
              <a:t>Construction retirement ages</a:t>
            </a:r>
          </a:p>
          <a:p>
            <a:pPr marL="342900" indent="-342900">
              <a:spcBef>
                <a:spcPts val="600"/>
              </a:spcBef>
              <a:spcAft>
                <a:spcPts val="600"/>
              </a:spcAft>
              <a:buFont typeface="Wingdings" panose="05000000000000000000" pitchFamily="2" charset="2"/>
              <a:buChar char="Ø"/>
            </a:pPr>
            <a:r>
              <a:rPr lang="en-US" sz="2000" kern="1900" dirty="0">
                <a:solidFill>
                  <a:schemeClr val="tx2">
                    <a:lumMod val="75000"/>
                  </a:schemeClr>
                </a:solidFill>
                <a:cs typeface="Arial" panose="020B0604020202020204" pitchFamily="34" charset="0"/>
              </a:rPr>
              <a:t>22% retire between 50 &amp; 55</a:t>
            </a:r>
          </a:p>
          <a:p>
            <a:pPr marL="342900" indent="-342900">
              <a:spcBef>
                <a:spcPts val="600"/>
              </a:spcBef>
              <a:spcAft>
                <a:spcPts val="600"/>
              </a:spcAft>
              <a:buFont typeface="Wingdings" panose="05000000000000000000" pitchFamily="2" charset="2"/>
              <a:buChar char="Ø"/>
            </a:pPr>
            <a:r>
              <a:rPr lang="en-US" sz="2000" kern="1900" dirty="0">
                <a:solidFill>
                  <a:schemeClr val="tx2">
                    <a:lumMod val="75000"/>
                  </a:schemeClr>
                </a:solidFill>
                <a:cs typeface="Arial" panose="020B0604020202020204" pitchFamily="34" charset="0"/>
              </a:rPr>
              <a:t>43% retire between 56 &amp; 60</a:t>
            </a:r>
          </a:p>
          <a:p>
            <a:pPr marL="342900" indent="-342900">
              <a:spcBef>
                <a:spcPts val="600"/>
              </a:spcBef>
              <a:spcAft>
                <a:spcPts val="600"/>
              </a:spcAft>
              <a:buFont typeface="Wingdings" panose="05000000000000000000" pitchFamily="2" charset="2"/>
              <a:buChar char="Ø"/>
            </a:pPr>
            <a:r>
              <a:rPr lang="en-US" sz="2000" kern="1900" dirty="0">
                <a:solidFill>
                  <a:schemeClr val="tx2">
                    <a:lumMod val="75000"/>
                  </a:schemeClr>
                </a:solidFill>
                <a:cs typeface="Arial" panose="020B0604020202020204" pitchFamily="34" charset="0"/>
              </a:rPr>
              <a:t>35% retire between 61&amp; 65</a:t>
            </a:r>
          </a:p>
          <a:p>
            <a:pPr marL="285750" indent="-285750">
              <a:spcBef>
                <a:spcPts val="600"/>
              </a:spcBef>
              <a:spcAft>
                <a:spcPts val="600"/>
              </a:spcAft>
              <a:buFont typeface="Arial" panose="020B0604020202020204" pitchFamily="34" charset="0"/>
              <a:buChar char="•"/>
            </a:pPr>
            <a:r>
              <a:rPr lang="en-US" sz="2000" kern="1900" dirty="0">
                <a:solidFill>
                  <a:schemeClr val="tx2">
                    <a:lumMod val="75000"/>
                  </a:schemeClr>
                </a:solidFill>
                <a:cs typeface="Arial" panose="020B0604020202020204" pitchFamily="34" charset="0"/>
              </a:rPr>
              <a:t>So what??</a:t>
            </a:r>
          </a:p>
          <a:p>
            <a:pPr marL="285750" indent="-285750">
              <a:spcBef>
                <a:spcPts val="600"/>
              </a:spcBef>
              <a:spcAft>
                <a:spcPts val="600"/>
              </a:spcAft>
              <a:buFont typeface="Arial" panose="020B0604020202020204" pitchFamily="34" charset="0"/>
              <a:buChar char="•"/>
            </a:pPr>
            <a:r>
              <a:rPr lang="en-US" sz="2000" kern="1900" dirty="0">
                <a:solidFill>
                  <a:schemeClr val="tx2">
                    <a:lumMod val="75000"/>
                  </a:schemeClr>
                </a:solidFill>
                <a:cs typeface="Arial" panose="020B0604020202020204" pitchFamily="34" charset="0"/>
              </a:rPr>
              <a:t>When we add retiring workforce in simple terms we add circa 50% to our requirement </a:t>
            </a:r>
          </a:p>
          <a:p>
            <a:pPr marL="285750" indent="-285750">
              <a:spcBef>
                <a:spcPts val="600"/>
              </a:spcBef>
              <a:spcAft>
                <a:spcPts val="600"/>
              </a:spcAft>
              <a:buFont typeface="Arial" panose="020B0604020202020204" pitchFamily="34" charset="0"/>
              <a:buChar char="•"/>
            </a:pPr>
            <a:r>
              <a:rPr lang="en-US" sz="2000" kern="1900" dirty="0">
                <a:solidFill>
                  <a:schemeClr val="tx2">
                    <a:lumMod val="75000"/>
                  </a:schemeClr>
                </a:solidFill>
                <a:cs typeface="Arial" panose="020B0604020202020204" pitchFamily="34" charset="0"/>
              </a:rPr>
              <a:t>So we need more like 40k workers between 2020 and 2023!!</a:t>
            </a:r>
          </a:p>
        </p:txBody>
      </p:sp>
      <p:pic>
        <p:nvPicPr>
          <p:cNvPr id="12" name="Picture 11" descr="A close up of a logo&#10;&#10;Description automatically generated">
            <a:extLst>
              <a:ext uri="{FF2B5EF4-FFF2-40B4-BE49-F238E27FC236}">
                <a16:creationId xmlns:a16="http://schemas.microsoft.com/office/drawing/2014/main" id="{6105018D-DEE2-4248-9BAE-8D2D97149FCD}"/>
              </a:ext>
            </a:extLst>
          </p:cNvPr>
          <p:cNvPicPr>
            <a:picLocks noChangeAspect="1"/>
          </p:cNvPicPr>
          <p:nvPr/>
        </p:nvPicPr>
        <p:blipFill rotWithShape="1">
          <a:blip r:embed="rId3"/>
          <a:srcRect b="4389"/>
          <a:stretch/>
        </p:blipFill>
        <p:spPr>
          <a:xfrm>
            <a:off x="6786989" y="123858"/>
            <a:ext cx="2290383" cy="5718796"/>
          </a:xfrm>
          <a:prstGeom prst="rect">
            <a:avLst/>
          </a:prstGeom>
        </p:spPr>
      </p:pic>
    </p:spTree>
    <p:extLst>
      <p:ext uri="{BB962C8B-B14F-4D97-AF65-F5344CB8AC3E}">
        <p14:creationId xmlns:p14="http://schemas.microsoft.com/office/powerpoint/2010/main" val="3341975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8" name="Rectangle 17"/>
          <p:cNvSpPr/>
          <p:nvPr/>
        </p:nvSpPr>
        <p:spPr>
          <a:xfrm>
            <a:off x="0" y="5981289"/>
            <a:ext cx="9144000" cy="886869"/>
          </a:xfrm>
          <a:prstGeom prst="rect">
            <a:avLst/>
          </a:prstGeom>
          <a:solidFill>
            <a:srgbClr val="405098"/>
          </a:solidFill>
          <a:ln>
            <a:solidFill>
              <a:schemeClr val="bg1">
                <a:lumMod val="85000"/>
              </a:schemeClr>
            </a:solidFill>
          </a:ln>
          <a:effectLst>
            <a:outerShdw blurRad="40000" dist="23000" dir="5400000" sx="0" sy="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nSpc>
                <a:spcPts val="4000"/>
              </a:lnSpc>
            </a:pPr>
            <a:endParaRPr lang="en-US" sz="2800" kern="1900" dirty="0">
              <a:solidFill>
                <a:schemeClr val="bg1"/>
              </a:solidFill>
              <a:cs typeface="Arial" panose="020B0604020202020204" pitchFamily="34" charset="0"/>
            </a:endParaRPr>
          </a:p>
        </p:txBody>
      </p:sp>
      <p:sp>
        <p:nvSpPr>
          <p:cNvPr id="5" name="TextBox 4"/>
          <p:cNvSpPr txBox="1"/>
          <p:nvPr/>
        </p:nvSpPr>
        <p:spPr>
          <a:xfrm>
            <a:off x="171745" y="248919"/>
            <a:ext cx="8295980" cy="1098378"/>
          </a:xfrm>
          <a:prstGeom prst="rect">
            <a:avLst/>
          </a:prstGeom>
          <a:noFill/>
        </p:spPr>
        <p:txBody>
          <a:bodyPr vert="horz" wrap="square" rtlCol="0">
            <a:spAutoFit/>
          </a:bodyPr>
          <a:lstStyle/>
          <a:p>
            <a:pPr>
              <a:lnSpc>
                <a:spcPts val="4000"/>
              </a:lnSpc>
            </a:pPr>
            <a:r>
              <a:rPr lang="en-US" sz="3200" kern="1900" dirty="0">
                <a:solidFill>
                  <a:schemeClr val="tx2">
                    <a:lumMod val="75000"/>
                  </a:schemeClr>
                </a:solidFill>
                <a:latin typeface="+mj-lt"/>
                <a:cs typeface="Arial" panose="020B0604020202020204" pitchFamily="34" charset="0"/>
              </a:rPr>
              <a:t>SALARIES IN CONSTRUCTION(2019 – 2020 IGNORED – COVID)</a:t>
            </a:r>
          </a:p>
        </p:txBody>
      </p:sp>
      <p:pic>
        <p:nvPicPr>
          <p:cNvPr id="8" name="Picture 1" descr="cid:image001.jpg@01D065A6.2CFEFFB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8497" y="6119923"/>
            <a:ext cx="24288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0E1AB565-1A00-4A3E-818D-E021A2A55B05}"/>
              </a:ext>
            </a:extLst>
          </p:cNvPr>
          <p:cNvSpPr txBox="1"/>
          <p:nvPr/>
        </p:nvSpPr>
        <p:spPr>
          <a:xfrm>
            <a:off x="171745" y="1413318"/>
            <a:ext cx="6887930" cy="3170099"/>
          </a:xfrm>
          <a:prstGeom prst="rect">
            <a:avLst/>
          </a:prstGeom>
          <a:noFill/>
        </p:spPr>
        <p:txBody>
          <a:bodyPr vert="horz" wrap="square" rtlCol="0">
            <a:spAutoFit/>
          </a:bodyPr>
          <a:lstStyle/>
          <a:p>
            <a:pPr marL="285750" indent="-285750">
              <a:spcBef>
                <a:spcPts val="600"/>
              </a:spcBef>
              <a:spcAft>
                <a:spcPts val="600"/>
              </a:spcAft>
              <a:buFont typeface="Arial" panose="020B0604020202020204" pitchFamily="34" charset="0"/>
              <a:buChar char="•"/>
            </a:pPr>
            <a:r>
              <a:rPr lang="en-US" sz="2000" kern="1900" dirty="0">
                <a:solidFill>
                  <a:schemeClr val="tx2">
                    <a:lumMod val="75000"/>
                  </a:schemeClr>
                </a:solidFill>
                <a:cs typeface="Arial" panose="020B0604020202020204" pitchFamily="34" charset="0"/>
              </a:rPr>
              <a:t>Construction 2</a:t>
            </a:r>
            <a:r>
              <a:rPr lang="en-US" sz="2000" kern="1900" baseline="30000" dirty="0">
                <a:solidFill>
                  <a:schemeClr val="tx2">
                    <a:lumMod val="75000"/>
                  </a:schemeClr>
                </a:solidFill>
                <a:cs typeface="Arial" panose="020B0604020202020204" pitchFamily="34" charset="0"/>
              </a:rPr>
              <a:t>nd</a:t>
            </a:r>
            <a:r>
              <a:rPr lang="en-US" sz="2000" kern="1900" dirty="0">
                <a:solidFill>
                  <a:schemeClr val="tx2">
                    <a:lumMod val="75000"/>
                  </a:schemeClr>
                </a:solidFill>
                <a:cs typeface="Arial" panose="020B0604020202020204" pitchFamily="34" charset="0"/>
              </a:rPr>
              <a:t> best paying sector after Finance and building services</a:t>
            </a:r>
          </a:p>
          <a:p>
            <a:pPr marL="285750" indent="-285750">
              <a:spcBef>
                <a:spcPts val="600"/>
              </a:spcBef>
              <a:spcAft>
                <a:spcPts val="600"/>
              </a:spcAft>
              <a:buFont typeface="Arial" panose="020B0604020202020204" pitchFamily="34" charset="0"/>
              <a:buChar char="•"/>
            </a:pPr>
            <a:r>
              <a:rPr lang="en-US" sz="2000" kern="1900" dirty="0">
                <a:solidFill>
                  <a:schemeClr val="tx2">
                    <a:lumMod val="75000"/>
                  </a:schemeClr>
                </a:solidFill>
                <a:cs typeface="Arial" panose="020B0604020202020204" pitchFamily="34" charset="0"/>
              </a:rPr>
              <a:t>National Average wage in UK 2019 = £578 / Week</a:t>
            </a:r>
          </a:p>
          <a:p>
            <a:pPr marL="285750" indent="-285750">
              <a:spcBef>
                <a:spcPts val="600"/>
              </a:spcBef>
              <a:spcAft>
                <a:spcPts val="600"/>
              </a:spcAft>
              <a:buFont typeface="Arial" panose="020B0604020202020204" pitchFamily="34" charset="0"/>
              <a:buChar char="•"/>
            </a:pPr>
            <a:r>
              <a:rPr lang="en-US" sz="2000" kern="1900" dirty="0">
                <a:solidFill>
                  <a:schemeClr val="tx2">
                    <a:lumMod val="75000"/>
                  </a:schemeClr>
                </a:solidFill>
                <a:cs typeface="Arial" panose="020B0604020202020204" pitchFamily="34" charset="0"/>
              </a:rPr>
              <a:t>Finance and Business services = £801 / </a:t>
            </a:r>
            <a:r>
              <a:rPr lang="en-US" sz="2000" kern="1900" dirty="0" err="1">
                <a:solidFill>
                  <a:schemeClr val="tx2">
                    <a:lumMod val="75000"/>
                  </a:schemeClr>
                </a:solidFill>
                <a:cs typeface="Arial" panose="020B0604020202020204" pitchFamily="34" charset="0"/>
              </a:rPr>
              <a:t>Wk</a:t>
            </a:r>
            <a:endParaRPr lang="en-US" sz="2000" kern="1900" dirty="0">
              <a:solidFill>
                <a:schemeClr val="tx2">
                  <a:lumMod val="75000"/>
                </a:schemeClr>
              </a:solidFill>
              <a:cs typeface="Arial" panose="020B0604020202020204" pitchFamily="34" charset="0"/>
            </a:endParaRPr>
          </a:p>
          <a:p>
            <a:pPr marL="285750" indent="-285750">
              <a:spcBef>
                <a:spcPts val="600"/>
              </a:spcBef>
              <a:spcAft>
                <a:spcPts val="600"/>
              </a:spcAft>
              <a:buFont typeface="Arial" panose="020B0604020202020204" pitchFamily="34" charset="0"/>
              <a:buChar char="•"/>
            </a:pPr>
            <a:r>
              <a:rPr lang="en-US" sz="2000" kern="1900" dirty="0">
                <a:solidFill>
                  <a:schemeClr val="tx2">
                    <a:lumMod val="75000"/>
                  </a:schemeClr>
                </a:solidFill>
                <a:cs typeface="Arial" panose="020B0604020202020204" pitchFamily="34" charset="0"/>
              </a:rPr>
              <a:t>Construction = £669 / </a:t>
            </a:r>
            <a:r>
              <a:rPr lang="en-US" sz="2000" kern="1900" dirty="0" err="1">
                <a:solidFill>
                  <a:schemeClr val="tx2">
                    <a:lumMod val="75000"/>
                  </a:schemeClr>
                </a:solidFill>
                <a:cs typeface="Arial" panose="020B0604020202020204" pitchFamily="34" charset="0"/>
              </a:rPr>
              <a:t>Wk</a:t>
            </a:r>
            <a:r>
              <a:rPr lang="en-US" sz="2000" kern="1900" dirty="0">
                <a:solidFill>
                  <a:schemeClr val="tx2">
                    <a:lumMod val="75000"/>
                  </a:schemeClr>
                </a:solidFill>
                <a:cs typeface="Arial" panose="020B0604020202020204" pitchFamily="34" charset="0"/>
              </a:rPr>
              <a:t> (£91 above </a:t>
            </a:r>
            <a:r>
              <a:rPr lang="en-US" sz="2000" kern="1900" dirty="0" err="1">
                <a:solidFill>
                  <a:schemeClr val="tx2">
                    <a:lumMod val="75000"/>
                  </a:schemeClr>
                </a:solidFill>
                <a:cs typeface="Arial" panose="020B0604020202020204" pitchFamily="34" charset="0"/>
              </a:rPr>
              <a:t>uk</a:t>
            </a:r>
            <a:r>
              <a:rPr lang="en-US" sz="2000" kern="1900" dirty="0">
                <a:solidFill>
                  <a:schemeClr val="tx2">
                    <a:lumMod val="75000"/>
                  </a:schemeClr>
                </a:solidFill>
                <a:cs typeface="Arial" panose="020B0604020202020204" pitchFamily="34" charset="0"/>
              </a:rPr>
              <a:t> average) or c£5k per annum</a:t>
            </a:r>
          </a:p>
          <a:p>
            <a:pPr marL="285750" indent="-285750">
              <a:spcBef>
                <a:spcPts val="600"/>
              </a:spcBef>
              <a:spcAft>
                <a:spcPts val="600"/>
              </a:spcAft>
              <a:buFont typeface="Arial" panose="020B0604020202020204" pitchFamily="34" charset="0"/>
              <a:buChar char="•"/>
            </a:pPr>
            <a:r>
              <a:rPr lang="en-US" sz="2000" kern="1900" dirty="0">
                <a:solidFill>
                  <a:schemeClr val="tx2">
                    <a:lumMod val="75000"/>
                  </a:schemeClr>
                </a:solidFill>
                <a:cs typeface="Arial" panose="020B0604020202020204" pitchFamily="34" charset="0"/>
              </a:rPr>
              <a:t>So if wages are good why have we got such a challenge to get young people into the industry?</a:t>
            </a:r>
          </a:p>
        </p:txBody>
      </p:sp>
      <p:pic>
        <p:nvPicPr>
          <p:cNvPr id="3" name="Picture 2" descr="A picture containing drawing&#10;&#10;Description automatically generated">
            <a:extLst>
              <a:ext uri="{FF2B5EF4-FFF2-40B4-BE49-F238E27FC236}">
                <a16:creationId xmlns:a16="http://schemas.microsoft.com/office/drawing/2014/main" id="{4A52ACD4-A064-489A-9081-43F377A23A82}"/>
              </a:ext>
            </a:extLst>
          </p:cNvPr>
          <p:cNvPicPr>
            <a:picLocks noChangeAspect="1"/>
          </p:cNvPicPr>
          <p:nvPr/>
        </p:nvPicPr>
        <p:blipFill>
          <a:blip r:embed="rId3"/>
          <a:stretch>
            <a:fillRect/>
          </a:stretch>
        </p:blipFill>
        <p:spPr>
          <a:xfrm>
            <a:off x="7058025" y="1259647"/>
            <a:ext cx="1981247" cy="3785219"/>
          </a:xfrm>
          <a:prstGeom prst="rect">
            <a:avLst/>
          </a:prstGeom>
        </p:spPr>
      </p:pic>
    </p:spTree>
    <p:extLst>
      <p:ext uri="{BB962C8B-B14F-4D97-AF65-F5344CB8AC3E}">
        <p14:creationId xmlns:p14="http://schemas.microsoft.com/office/powerpoint/2010/main" val="4207883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5981289"/>
            <a:ext cx="9144000" cy="886869"/>
          </a:xfrm>
          <a:prstGeom prst="rect">
            <a:avLst/>
          </a:prstGeom>
          <a:solidFill>
            <a:srgbClr val="405098"/>
          </a:solidFill>
          <a:ln>
            <a:solidFill>
              <a:schemeClr val="bg1">
                <a:lumMod val="85000"/>
              </a:schemeClr>
            </a:solidFill>
          </a:ln>
          <a:effectLst>
            <a:outerShdw blurRad="40000" dist="23000" dir="5400000" sx="0" sy="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nSpc>
                <a:spcPts val="4000"/>
              </a:lnSpc>
            </a:pPr>
            <a:endParaRPr lang="en-US" sz="2800" kern="1900" dirty="0">
              <a:solidFill>
                <a:schemeClr val="bg1"/>
              </a:solidFill>
              <a:cs typeface="Arial" panose="020B0604020202020204" pitchFamily="34" charset="0"/>
            </a:endParaRPr>
          </a:p>
        </p:txBody>
      </p:sp>
      <p:sp>
        <p:nvSpPr>
          <p:cNvPr id="5" name="TextBox 4"/>
          <p:cNvSpPr txBox="1"/>
          <p:nvPr/>
        </p:nvSpPr>
        <p:spPr>
          <a:xfrm>
            <a:off x="83114" y="248919"/>
            <a:ext cx="6600247" cy="612475"/>
          </a:xfrm>
          <a:prstGeom prst="rect">
            <a:avLst/>
          </a:prstGeom>
          <a:noFill/>
        </p:spPr>
        <p:txBody>
          <a:bodyPr vert="horz" wrap="square" rtlCol="0">
            <a:spAutoFit/>
          </a:bodyPr>
          <a:lstStyle/>
          <a:p>
            <a:pPr>
              <a:lnSpc>
                <a:spcPts val="4000"/>
              </a:lnSpc>
            </a:pPr>
            <a:r>
              <a:rPr lang="en-US" sz="4000" kern="1900" dirty="0">
                <a:solidFill>
                  <a:schemeClr val="tx2">
                    <a:lumMod val="75000"/>
                  </a:schemeClr>
                </a:solidFill>
                <a:latin typeface="+mj-lt"/>
                <a:cs typeface="Arial" panose="020B0604020202020204" pitchFamily="34" charset="0"/>
              </a:rPr>
              <a:t>The Focus for the next year</a:t>
            </a:r>
          </a:p>
        </p:txBody>
      </p:sp>
      <p:pic>
        <p:nvPicPr>
          <p:cNvPr id="8" name="Picture 1" descr="cid:image001.jpg@01D065A6.2CFEFFB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8497" y="6119923"/>
            <a:ext cx="24288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44871" y="810642"/>
            <a:ext cx="7258464" cy="4555093"/>
          </a:xfrm>
          <a:prstGeom prst="rect">
            <a:avLst/>
          </a:prstGeom>
        </p:spPr>
        <p:txBody>
          <a:bodyPr wrap="square">
            <a:spAutoFit/>
          </a:bodyPr>
          <a:lstStyle/>
          <a:p>
            <a:pPr>
              <a:spcBef>
                <a:spcPts val="600"/>
              </a:spcBef>
              <a:spcAft>
                <a:spcPts val="600"/>
              </a:spcAft>
            </a:pPr>
            <a:r>
              <a:rPr lang="en-US" sz="2000" u="sng" kern="1900" dirty="0">
                <a:solidFill>
                  <a:schemeClr val="tx2">
                    <a:lumMod val="75000"/>
                  </a:schemeClr>
                </a:solidFill>
                <a:cs typeface="Arial" panose="020B0604020202020204" pitchFamily="34" charset="0"/>
              </a:rPr>
              <a:t>G4C </a:t>
            </a:r>
          </a:p>
          <a:p>
            <a:pPr marL="285750" indent="-285750">
              <a:spcBef>
                <a:spcPts val="600"/>
              </a:spcBef>
              <a:spcAft>
                <a:spcPts val="600"/>
              </a:spcAft>
              <a:buFont typeface="Arial" panose="020B0604020202020204" pitchFamily="34" charset="0"/>
              <a:buChar char="•"/>
            </a:pPr>
            <a:r>
              <a:rPr lang="en-US" sz="2000" kern="1900" dirty="0">
                <a:solidFill>
                  <a:schemeClr val="tx2">
                    <a:lumMod val="75000"/>
                  </a:schemeClr>
                </a:solidFill>
                <a:cs typeface="Arial" panose="020B0604020202020204" pitchFamily="34" charset="0"/>
              </a:rPr>
              <a:t>Relaunching G4C in earnest in January 21</a:t>
            </a:r>
          </a:p>
          <a:p>
            <a:pPr marL="285750" indent="-285750">
              <a:spcBef>
                <a:spcPts val="600"/>
              </a:spcBef>
              <a:spcAft>
                <a:spcPts val="600"/>
              </a:spcAft>
              <a:buFont typeface="Arial" panose="020B0604020202020204" pitchFamily="34" charset="0"/>
              <a:buChar char="•"/>
            </a:pPr>
            <a:r>
              <a:rPr lang="en-US" sz="2000" kern="1900" dirty="0">
                <a:solidFill>
                  <a:schemeClr val="tx2">
                    <a:lumMod val="75000"/>
                  </a:schemeClr>
                </a:solidFill>
                <a:cs typeface="Arial" panose="020B0604020202020204" pitchFamily="34" charset="0"/>
              </a:rPr>
              <a:t>Need to significantly enhance G4C membership and output</a:t>
            </a:r>
          </a:p>
          <a:p>
            <a:pPr marL="285750" indent="-285750">
              <a:spcBef>
                <a:spcPts val="600"/>
              </a:spcBef>
              <a:spcAft>
                <a:spcPts val="600"/>
              </a:spcAft>
              <a:buFont typeface="Arial" panose="020B0604020202020204" pitchFamily="34" charset="0"/>
              <a:buChar char="•"/>
            </a:pPr>
            <a:r>
              <a:rPr lang="en-US" sz="2000" kern="1900" dirty="0">
                <a:solidFill>
                  <a:schemeClr val="tx2">
                    <a:lumMod val="75000"/>
                  </a:schemeClr>
                </a:solidFill>
                <a:cs typeface="Arial" panose="020B0604020202020204" pitchFamily="34" charset="0"/>
              </a:rPr>
              <a:t>New G4C chair (member of CE board) – Lisa Denby – Kier Construction &amp; Vice chair Josh Hodder of Highways England</a:t>
            </a:r>
          </a:p>
          <a:p>
            <a:pPr marL="285750" indent="-285750">
              <a:spcBef>
                <a:spcPts val="600"/>
              </a:spcBef>
              <a:spcAft>
                <a:spcPts val="600"/>
              </a:spcAft>
              <a:buFont typeface="Arial" panose="020B0604020202020204" pitchFamily="34" charset="0"/>
              <a:buChar char="•"/>
            </a:pPr>
            <a:r>
              <a:rPr lang="en-US" sz="2000" kern="1900" dirty="0">
                <a:solidFill>
                  <a:schemeClr val="tx2">
                    <a:lumMod val="75000"/>
                  </a:schemeClr>
                </a:solidFill>
                <a:cs typeface="Arial" panose="020B0604020202020204" pitchFamily="34" charset="0"/>
              </a:rPr>
              <a:t>We need members!! Please can you promote G4C within your organization our website is being updated as we speak which will have all the details you need this will go live in January</a:t>
            </a:r>
          </a:p>
          <a:p>
            <a:pPr marL="285750" indent="-285750">
              <a:spcBef>
                <a:spcPts val="600"/>
              </a:spcBef>
              <a:spcAft>
                <a:spcPts val="600"/>
              </a:spcAft>
              <a:buFont typeface="Arial" panose="020B0604020202020204" pitchFamily="34" charset="0"/>
              <a:buChar char="•"/>
            </a:pPr>
            <a:r>
              <a:rPr lang="en-US" sz="2000" kern="1900" dirty="0">
                <a:solidFill>
                  <a:schemeClr val="tx2">
                    <a:lumMod val="75000"/>
                  </a:schemeClr>
                </a:solidFill>
                <a:cs typeface="Arial" panose="020B0604020202020204" pitchFamily="34" charset="0"/>
              </a:rPr>
              <a:t>A piece of work to be undertaken alongside with G4C feeding into situational review by a 3</a:t>
            </a:r>
            <a:r>
              <a:rPr lang="en-US" sz="2000" kern="1900" baseline="30000" dirty="0">
                <a:solidFill>
                  <a:schemeClr val="tx2">
                    <a:lumMod val="75000"/>
                  </a:schemeClr>
                </a:solidFill>
                <a:cs typeface="Arial" panose="020B0604020202020204" pitchFamily="34" charset="0"/>
              </a:rPr>
              <a:t>rd</a:t>
            </a:r>
            <a:r>
              <a:rPr lang="en-US" sz="2000" kern="1900" dirty="0">
                <a:solidFill>
                  <a:schemeClr val="tx2">
                    <a:lumMod val="75000"/>
                  </a:schemeClr>
                </a:solidFill>
                <a:cs typeface="Arial" panose="020B0604020202020204" pitchFamily="34" charset="0"/>
              </a:rPr>
              <a:t> Party  in terms of what we need to do to “future proof” sector, increase engagement and advise on best way to engage young people and bring people into our industry</a:t>
            </a:r>
          </a:p>
        </p:txBody>
      </p:sp>
      <p:pic>
        <p:nvPicPr>
          <p:cNvPr id="9" name="Picture 8">
            <a:extLst>
              <a:ext uri="{FF2B5EF4-FFF2-40B4-BE49-F238E27FC236}">
                <a16:creationId xmlns:a16="http://schemas.microsoft.com/office/drawing/2014/main" id="{0BE02E5A-3257-4D13-8AD3-13482ED0A6E0}"/>
              </a:ext>
            </a:extLst>
          </p:cNvPr>
          <p:cNvPicPr>
            <a:picLocks noChangeAspect="1"/>
          </p:cNvPicPr>
          <p:nvPr/>
        </p:nvPicPr>
        <p:blipFill rotWithShape="1">
          <a:blip r:embed="rId3"/>
          <a:srcRect l="29366" t="11990" r="51054" b="73028"/>
          <a:stretch/>
        </p:blipFill>
        <p:spPr>
          <a:xfrm rot="5400000">
            <a:off x="5486375" y="2314646"/>
            <a:ext cx="5698921" cy="1326586"/>
          </a:xfrm>
          <a:prstGeom prst="rect">
            <a:avLst/>
          </a:prstGeom>
        </p:spPr>
      </p:pic>
    </p:spTree>
    <p:extLst>
      <p:ext uri="{BB962C8B-B14F-4D97-AF65-F5344CB8AC3E}">
        <p14:creationId xmlns:p14="http://schemas.microsoft.com/office/powerpoint/2010/main" val="2080033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5981289"/>
            <a:ext cx="9144000" cy="886869"/>
          </a:xfrm>
          <a:prstGeom prst="rect">
            <a:avLst/>
          </a:prstGeom>
          <a:solidFill>
            <a:srgbClr val="405098"/>
          </a:solidFill>
          <a:ln>
            <a:solidFill>
              <a:schemeClr val="bg1">
                <a:lumMod val="85000"/>
              </a:schemeClr>
            </a:solidFill>
          </a:ln>
          <a:effectLst>
            <a:outerShdw blurRad="40000" dist="23000" dir="5400000" sx="0" sy="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nSpc>
                <a:spcPts val="4000"/>
              </a:lnSpc>
            </a:pPr>
            <a:endParaRPr lang="en-US" sz="2800" kern="1900" dirty="0">
              <a:solidFill>
                <a:schemeClr val="bg1"/>
              </a:solidFill>
              <a:cs typeface="Arial" panose="020B0604020202020204" pitchFamily="34" charset="0"/>
            </a:endParaRPr>
          </a:p>
        </p:txBody>
      </p:sp>
      <p:sp>
        <p:nvSpPr>
          <p:cNvPr id="5" name="TextBox 4"/>
          <p:cNvSpPr txBox="1"/>
          <p:nvPr/>
        </p:nvSpPr>
        <p:spPr>
          <a:xfrm>
            <a:off x="171747" y="63629"/>
            <a:ext cx="6221455" cy="612475"/>
          </a:xfrm>
          <a:prstGeom prst="rect">
            <a:avLst/>
          </a:prstGeom>
          <a:noFill/>
        </p:spPr>
        <p:txBody>
          <a:bodyPr vert="horz" wrap="square" rtlCol="0">
            <a:spAutoFit/>
          </a:bodyPr>
          <a:lstStyle/>
          <a:p>
            <a:pPr>
              <a:lnSpc>
                <a:spcPts val="4000"/>
              </a:lnSpc>
            </a:pPr>
            <a:r>
              <a:rPr lang="en-US" sz="4000" kern="1900" dirty="0">
                <a:solidFill>
                  <a:schemeClr val="tx2">
                    <a:lumMod val="75000"/>
                  </a:schemeClr>
                </a:solidFill>
                <a:latin typeface="+mj-lt"/>
                <a:cs typeface="Arial" panose="020B0604020202020204" pitchFamily="34" charset="0"/>
              </a:rPr>
              <a:t>In Summary</a:t>
            </a:r>
          </a:p>
        </p:txBody>
      </p:sp>
      <p:pic>
        <p:nvPicPr>
          <p:cNvPr id="8" name="Picture 1" descr="cid:image001.jpg@01D065A6.2CFEFFB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8497" y="6119923"/>
            <a:ext cx="24288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80908" y="695013"/>
            <a:ext cx="8796464" cy="4401205"/>
          </a:xfrm>
          <a:prstGeom prst="rect">
            <a:avLst/>
          </a:prstGeom>
        </p:spPr>
        <p:txBody>
          <a:bodyPr wrap="square">
            <a:spAutoFit/>
          </a:bodyPr>
          <a:lstStyle/>
          <a:p>
            <a:pPr marL="285750" indent="-285750">
              <a:spcBef>
                <a:spcPts val="600"/>
              </a:spcBef>
              <a:spcAft>
                <a:spcPts val="600"/>
              </a:spcAft>
              <a:buFont typeface="Arial" panose="020B0604020202020204" pitchFamily="34" charset="0"/>
              <a:buChar char="•"/>
            </a:pPr>
            <a:r>
              <a:rPr lang="en-US" sz="2000" kern="1900" dirty="0">
                <a:solidFill>
                  <a:schemeClr val="tx2">
                    <a:lumMod val="75000"/>
                  </a:schemeClr>
                </a:solidFill>
                <a:cs typeface="Arial" panose="020B0604020202020204" pitchFamily="34" charset="0"/>
              </a:rPr>
              <a:t>We have a burning platform!</a:t>
            </a:r>
          </a:p>
          <a:p>
            <a:pPr marL="285750" indent="-285750">
              <a:spcBef>
                <a:spcPts val="600"/>
              </a:spcBef>
              <a:spcAft>
                <a:spcPts val="600"/>
              </a:spcAft>
              <a:buFont typeface="Arial" panose="020B0604020202020204" pitchFamily="34" charset="0"/>
              <a:buChar char="•"/>
            </a:pPr>
            <a:r>
              <a:rPr lang="en-US" sz="2000" kern="1900" dirty="0">
                <a:solidFill>
                  <a:schemeClr val="tx2">
                    <a:lumMod val="75000"/>
                  </a:schemeClr>
                </a:solidFill>
                <a:cs typeface="Arial" panose="020B0604020202020204" pitchFamily="34" charset="0"/>
              </a:rPr>
              <a:t>We have a need to increase the number in construction dramatically in the South West</a:t>
            </a:r>
          </a:p>
          <a:p>
            <a:pPr marL="285750" indent="-285750">
              <a:spcBef>
                <a:spcPts val="600"/>
              </a:spcBef>
              <a:spcAft>
                <a:spcPts val="600"/>
              </a:spcAft>
              <a:buFont typeface="Arial" panose="020B0604020202020204" pitchFamily="34" charset="0"/>
              <a:buChar char="•"/>
            </a:pPr>
            <a:r>
              <a:rPr lang="en-US" sz="2000" kern="1900" dirty="0">
                <a:solidFill>
                  <a:schemeClr val="tx2">
                    <a:lumMod val="75000"/>
                  </a:schemeClr>
                </a:solidFill>
                <a:cs typeface="Arial" panose="020B0604020202020204" pitchFamily="34" charset="0"/>
              </a:rPr>
              <a:t>But salary levels are very good!</a:t>
            </a:r>
          </a:p>
          <a:p>
            <a:pPr marL="285750" indent="-285750">
              <a:spcBef>
                <a:spcPts val="600"/>
              </a:spcBef>
              <a:spcAft>
                <a:spcPts val="600"/>
              </a:spcAft>
              <a:buFont typeface="Arial" panose="020B0604020202020204" pitchFamily="34" charset="0"/>
              <a:buChar char="•"/>
            </a:pPr>
            <a:r>
              <a:rPr lang="en-US" sz="2000" kern="1900" dirty="0">
                <a:solidFill>
                  <a:schemeClr val="tx2">
                    <a:lumMod val="75000"/>
                  </a:schemeClr>
                </a:solidFill>
                <a:cs typeface="Arial" panose="020B0604020202020204" pitchFamily="34" charset="0"/>
              </a:rPr>
              <a:t>We need to get young people into our great industry</a:t>
            </a:r>
          </a:p>
          <a:p>
            <a:pPr marL="285750" indent="-285750">
              <a:spcBef>
                <a:spcPts val="600"/>
              </a:spcBef>
              <a:spcAft>
                <a:spcPts val="600"/>
              </a:spcAft>
              <a:buFont typeface="Arial" panose="020B0604020202020204" pitchFamily="34" charset="0"/>
              <a:buChar char="•"/>
            </a:pPr>
            <a:r>
              <a:rPr lang="en-US" sz="2000" kern="1900" dirty="0">
                <a:solidFill>
                  <a:schemeClr val="tx2">
                    <a:lumMod val="75000"/>
                  </a:schemeClr>
                </a:solidFill>
                <a:cs typeface="Arial" panose="020B0604020202020204" pitchFamily="34" charset="0"/>
              </a:rPr>
              <a:t>Breathe new life into G4C, empower and support the new team – this will be my key focus for 2021 (I’m all Brexit and Covid out!!)</a:t>
            </a:r>
          </a:p>
          <a:p>
            <a:pPr marL="285750" indent="-285750">
              <a:spcBef>
                <a:spcPts val="600"/>
              </a:spcBef>
              <a:spcAft>
                <a:spcPts val="600"/>
              </a:spcAft>
              <a:buFont typeface="Arial" panose="020B0604020202020204" pitchFamily="34" charset="0"/>
              <a:buChar char="•"/>
            </a:pPr>
            <a:r>
              <a:rPr lang="en-US" sz="2000" kern="1900" dirty="0">
                <a:solidFill>
                  <a:schemeClr val="tx2">
                    <a:lumMod val="75000"/>
                  </a:schemeClr>
                </a:solidFill>
                <a:cs typeface="Arial" panose="020B0604020202020204" pitchFamily="34" charset="0"/>
              </a:rPr>
              <a:t>Anyone with talented young staff please get them involved in G4C – it is all on line and won’t take up too much time</a:t>
            </a:r>
          </a:p>
          <a:p>
            <a:pPr marL="285750" indent="-285750">
              <a:spcBef>
                <a:spcPts val="600"/>
              </a:spcBef>
              <a:spcAft>
                <a:spcPts val="600"/>
              </a:spcAft>
              <a:buFont typeface="Arial" panose="020B0604020202020204" pitchFamily="34" charset="0"/>
              <a:buChar char="•"/>
            </a:pPr>
            <a:r>
              <a:rPr lang="en-US" sz="2000" kern="1900" dirty="0">
                <a:solidFill>
                  <a:schemeClr val="tx2">
                    <a:lumMod val="75000"/>
                  </a:schemeClr>
                </a:solidFill>
                <a:cs typeface="Arial" panose="020B0604020202020204" pitchFamily="34" charset="0"/>
              </a:rPr>
              <a:t>Once complete in H1 21 we will present the findings as part of an online session and update everyone on progress of our G4C drive</a:t>
            </a:r>
          </a:p>
        </p:txBody>
      </p:sp>
    </p:spTree>
    <p:extLst>
      <p:ext uri="{BB962C8B-B14F-4D97-AF65-F5344CB8AC3E}">
        <p14:creationId xmlns:p14="http://schemas.microsoft.com/office/powerpoint/2010/main" val="39395678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EA24B4A58FCEC47B3E74824DA193E84" ma:contentTypeVersion="" ma:contentTypeDescription="Create a new document." ma:contentTypeScope="" ma:versionID="7a92eeb8c0199991a71ac8e448e7268b">
  <xsd:schema xmlns:xsd="http://www.w3.org/2001/XMLSchema" xmlns:xs="http://www.w3.org/2001/XMLSchema" xmlns:p="http://schemas.microsoft.com/office/2006/metadata/properties" targetNamespace="http://schemas.microsoft.com/office/2006/metadata/properties" ma:root="true" ma:fieldsID="73b1c4097e86910f47b8906d9da2caf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9DF17D8-3594-425E-A5AB-B523B7308D38}">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A529BB58-488C-480E-A7CF-D91E32DCDDBF}">
  <ds:schemaRefs>
    <ds:schemaRef ds:uri="http://schemas.microsoft.com/sharepoint/v3/contenttype/forms"/>
  </ds:schemaRefs>
</ds:datastoreItem>
</file>

<file path=customXml/itemProps3.xml><?xml version="1.0" encoding="utf-8"?>
<ds:datastoreItem xmlns:ds="http://schemas.openxmlformats.org/officeDocument/2006/customXml" ds:itemID="{4773756E-E18C-440B-BCDD-FB6866022D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5077</TotalTime>
  <Words>504</Words>
  <Application>Microsoft Office PowerPoint</Application>
  <PresentationFormat>On-screen Show (4:3)</PresentationFormat>
  <Paragraphs>42</Paragraphs>
  <Slides>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E3 Media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Humphrey</dc:creator>
  <cp:lastModifiedBy>Andrew Goodenough</cp:lastModifiedBy>
  <cp:revision>320</cp:revision>
  <cp:lastPrinted>2018-02-19T18:25:30Z</cp:lastPrinted>
  <dcterms:created xsi:type="dcterms:W3CDTF">2015-10-21T09:27:15Z</dcterms:created>
  <dcterms:modified xsi:type="dcterms:W3CDTF">2020-12-18T09:10:47Z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0x010100CEA24B4A58FCEC47B3E74824DA193E84</vt:lpwstr>
  </property>
</Properties>
</file>